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94" r:id="rId2"/>
    <p:sldId id="295" r:id="rId3"/>
    <p:sldId id="257" r:id="rId4"/>
    <p:sldId id="258" r:id="rId5"/>
    <p:sldId id="259" r:id="rId6"/>
    <p:sldId id="283" r:id="rId7"/>
    <p:sldId id="260" r:id="rId8"/>
    <p:sldId id="262" r:id="rId9"/>
    <p:sldId id="290" r:id="rId10"/>
    <p:sldId id="291" r:id="rId11"/>
    <p:sldId id="292" r:id="rId12"/>
    <p:sldId id="293" r:id="rId13"/>
    <p:sldId id="263" r:id="rId14"/>
    <p:sldId id="264" r:id="rId15"/>
    <p:sldId id="265"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4" r:id="rId29"/>
    <p:sldId id="285" r:id="rId30"/>
    <p:sldId id="288" r:id="rId31"/>
    <p:sldId id="289" r:id="rId32"/>
    <p:sldId id="287" r:id="rId33"/>
    <p:sldId id="286"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99" autoAdjust="0"/>
  </p:normalViewPr>
  <p:slideViewPr>
    <p:cSldViewPr snapToGrid="0">
      <p:cViewPr varScale="1">
        <p:scale>
          <a:sx n="51" d="100"/>
          <a:sy n="51" d="100"/>
        </p:scale>
        <p:origin x="123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7C8DCB-1402-44D0-B1D9-B4DDB772003B}" type="datetimeFigureOut">
              <a:rPr lang="en-US" smtClean="0"/>
              <a:t>8/21/2017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8E0CE-F4E7-4BEC-873E-4AB2B371B915}" type="slidenum">
              <a:rPr lang="en-US" smtClean="0"/>
              <a:t>‹#›</a:t>
            </a:fld>
            <a:endParaRPr lang="en-US"/>
          </a:p>
        </p:txBody>
      </p:sp>
    </p:spTree>
    <p:extLst>
      <p:ext uri="{BB962C8B-B14F-4D97-AF65-F5344CB8AC3E}">
        <p14:creationId xmlns:p14="http://schemas.microsoft.com/office/powerpoint/2010/main" val="330898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D48E0CE-F4E7-4BEC-873E-4AB2B371B915}" type="slidenum">
              <a:rPr lang="en-US" smtClean="0"/>
              <a:t>2</a:t>
            </a:fld>
            <a:endParaRPr lang="en-US"/>
          </a:p>
        </p:txBody>
      </p:sp>
    </p:spTree>
    <p:extLst>
      <p:ext uri="{BB962C8B-B14F-4D97-AF65-F5344CB8AC3E}">
        <p14:creationId xmlns:p14="http://schemas.microsoft.com/office/powerpoint/2010/main" val="3379251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ready for any Business with a Proper SLA  </a:t>
            </a:r>
            <a:r>
              <a:rPr lang="en-US" baseline="0" dirty="0" err="1"/>
              <a:t>commitement</a:t>
            </a:r>
            <a:r>
              <a:rPr lang="en-US" baseline="0" dirty="0"/>
              <a:t> </a:t>
            </a:r>
            <a:endParaRPr lang="en-US" dirty="0"/>
          </a:p>
        </p:txBody>
      </p:sp>
      <p:sp>
        <p:nvSpPr>
          <p:cNvPr id="4" name="Slide Number Placeholder 3"/>
          <p:cNvSpPr>
            <a:spLocks noGrp="1"/>
          </p:cNvSpPr>
          <p:nvPr>
            <p:ph type="sldNum" sz="quarter" idx="10"/>
          </p:nvPr>
        </p:nvSpPr>
        <p:spPr/>
        <p:txBody>
          <a:bodyPr/>
          <a:lstStyle/>
          <a:p>
            <a:fld id="{DD48E0CE-F4E7-4BEC-873E-4AB2B371B915}" type="slidenum">
              <a:rPr lang="en-US" smtClean="0"/>
              <a:t>16</a:t>
            </a:fld>
            <a:endParaRPr lang="en-US"/>
          </a:p>
        </p:txBody>
      </p:sp>
    </p:spTree>
    <p:extLst>
      <p:ext uri="{BB962C8B-B14F-4D97-AF65-F5344CB8AC3E}">
        <p14:creationId xmlns:p14="http://schemas.microsoft.com/office/powerpoint/2010/main" val="235216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Oay</a:t>
            </a:r>
            <a:r>
              <a:rPr lang="en-US" dirty="0"/>
              <a:t> as you go model makes it super economical </a:t>
            </a:r>
            <a:r>
              <a:rPr lang="en-US" baseline="0" dirty="0"/>
              <a:t> and can quickly scale up and down when needed without any downtime</a:t>
            </a:r>
            <a:endParaRPr lang="en-US" dirty="0"/>
          </a:p>
        </p:txBody>
      </p:sp>
      <p:sp>
        <p:nvSpPr>
          <p:cNvPr id="4" name="Slide Number Placeholder 3"/>
          <p:cNvSpPr>
            <a:spLocks noGrp="1"/>
          </p:cNvSpPr>
          <p:nvPr>
            <p:ph type="sldNum" sz="quarter" idx="10"/>
          </p:nvPr>
        </p:nvSpPr>
        <p:spPr/>
        <p:txBody>
          <a:bodyPr/>
          <a:lstStyle/>
          <a:p>
            <a:fld id="{DD48E0CE-F4E7-4BEC-873E-4AB2B371B915}" type="slidenum">
              <a:rPr lang="en-US" smtClean="0"/>
              <a:t>17</a:t>
            </a:fld>
            <a:endParaRPr lang="en-US"/>
          </a:p>
        </p:txBody>
      </p:sp>
    </p:spTree>
    <p:extLst>
      <p:ext uri="{BB962C8B-B14F-4D97-AF65-F5344CB8AC3E}">
        <p14:creationId xmlns:p14="http://schemas.microsoft.com/office/powerpoint/2010/main" val="40372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dirty="0"/>
              <a:t>There</a:t>
            </a:r>
            <a:r>
              <a:rPr lang="en-US" baseline="0" dirty="0"/>
              <a:t> are three </a:t>
            </a:r>
            <a:r>
              <a:rPr lang="en-US" baseline="0" dirty="0" err="1"/>
              <a:t>flavours</a:t>
            </a:r>
            <a:r>
              <a:rPr lang="en-US" baseline="0" dirty="0"/>
              <a:t>  or category of Cloud computing -   I think it is very important for a Infra person to understand the difference between IAAS and PASS. There is never pone as a solution. You have to combine both  in order to achieve the best solution for your problem.</a:t>
            </a:r>
          </a:p>
          <a:p>
            <a:endParaRPr lang="en-US" baseline="0" dirty="0"/>
          </a:p>
          <a:p>
            <a:r>
              <a:rPr lang="en-US" baseline="0" dirty="0"/>
              <a:t>There fore on day one I will demonstrate few pass application step by step to make you understands the difference and benefits of each of the component.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097309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5222" indent="-175222">
              <a:buFont typeface="Arial" pitchFamily="34" charset="0"/>
              <a:buChar char="•"/>
            </a:pPr>
            <a:r>
              <a:rPr lang="en-US" b="0" dirty="0"/>
              <a:t>Explain</a:t>
            </a:r>
            <a:r>
              <a:rPr lang="en-US" b="0" baseline="0" dirty="0"/>
              <a:t> the differences and relationship between </a:t>
            </a:r>
            <a:r>
              <a:rPr lang="en-US" b="0" baseline="0" dirty="0" err="1"/>
              <a:t>IaaS</a:t>
            </a:r>
            <a:r>
              <a:rPr lang="en-US" b="0" baseline="0" dirty="0"/>
              <a:t>, </a:t>
            </a:r>
            <a:r>
              <a:rPr lang="en-US" b="0" baseline="0" dirty="0" err="1"/>
              <a:t>PaaS</a:t>
            </a:r>
            <a:r>
              <a:rPr lang="en-US" b="0" baseline="0" dirty="0"/>
              <a:t>, and </a:t>
            </a:r>
            <a:r>
              <a:rPr lang="en-US" b="0" baseline="0" dirty="0" err="1"/>
              <a:t>SaaS</a:t>
            </a:r>
            <a:r>
              <a:rPr lang="en-US" b="0" baseline="0" dirty="0"/>
              <a:t> in more detail.</a:t>
            </a:r>
            <a:endParaRPr lang="en-US" b="0" dirty="0"/>
          </a:p>
          <a:p>
            <a:endParaRPr lang="en-US" b="1" dirty="0"/>
          </a:p>
          <a:p>
            <a:r>
              <a:rPr lang="en-US" b="1" dirty="0"/>
              <a:t>Speaking Points:</a:t>
            </a:r>
          </a:p>
          <a:p>
            <a:pPr marL="175222" indent="-175222">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5222" indent="-175222">
              <a:buFont typeface="Arial" pitchFamily="34" charset="0"/>
              <a:buChar char="•"/>
            </a:pPr>
            <a:r>
              <a:rPr lang="en-US" baseline="0" dirty="0"/>
              <a:t>Packaged Software</a:t>
            </a:r>
          </a:p>
          <a:p>
            <a:pPr marL="392889" lvl="1" indent="-175222"/>
            <a:r>
              <a:rPr lang="en-US" baseline="0" dirty="0"/>
              <a:t>With packaged software a customer would be responsible for managing the entire stack – ranging from the network connectivity to the applications.  </a:t>
            </a:r>
          </a:p>
          <a:p>
            <a:pPr marL="175222" indent="-175222">
              <a:buFont typeface="Arial" pitchFamily="34" charset="0"/>
              <a:buChar char="•"/>
            </a:pPr>
            <a:r>
              <a:rPr lang="en-US" baseline="0" dirty="0" err="1"/>
              <a:t>IaaS</a:t>
            </a:r>
            <a:endParaRPr lang="en-US" baseline="0" dirty="0"/>
          </a:p>
          <a:p>
            <a:pPr marL="392889" lvl="1" indent="-175222"/>
            <a:r>
              <a:rPr lang="en-US" baseline="0" dirty="0"/>
              <a:t>With Infrastructure as a Service, the lower levels of the stack are managed by a vendor.  Some of these components can be provided by traditional </a:t>
            </a:r>
            <a:r>
              <a:rPr lang="en-US" baseline="0" dirty="0" err="1"/>
              <a:t>hosters</a:t>
            </a:r>
            <a:r>
              <a:rPr lang="en-US" baseline="0" dirty="0"/>
              <a:t> – in fact most of them have moved to having a virtualized offering.  </a:t>
            </a:r>
          </a:p>
          <a:p>
            <a:pPr marL="392889" lvl="1" indent="-175222"/>
            <a:r>
              <a:rPr lang="en-US" baseline="0" dirty="0"/>
              <a:t>Very few actually provide an OS</a:t>
            </a:r>
          </a:p>
          <a:p>
            <a:pPr marL="392889" lvl="1" indent="-175222"/>
            <a:r>
              <a:rPr lang="en-US" baseline="0" dirty="0"/>
              <a:t>The customer is still responsible for managing the OS through the Applications.  </a:t>
            </a:r>
          </a:p>
          <a:p>
            <a:pPr marL="392889" lvl="1" indent="-175222" defTabSz="934479">
              <a:spcAft>
                <a:spcPts val="341"/>
              </a:spcAft>
              <a:defRPr/>
            </a:pPr>
            <a:r>
              <a:rPr lang="en-US" baseline="0" dirty="0"/>
              <a:t>For the developer, an obvious benefit with </a:t>
            </a:r>
            <a:r>
              <a:rPr lang="en-US" baseline="0" dirty="0" err="1"/>
              <a:t>IaaS</a:t>
            </a:r>
            <a:r>
              <a:rPr lang="en-US" baseline="0" dirty="0"/>
              <a:t> is that it frees the developer from many concerns when provisioning physical or virtual machines. </a:t>
            </a:r>
          </a:p>
          <a:p>
            <a:pPr marL="392889" lvl="1" indent="-175222" defTabSz="934479">
              <a:spcAft>
                <a:spcPts val="341"/>
              </a:spcAft>
              <a:defRPr/>
            </a:pPr>
            <a:r>
              <a:rPr lang="en-US" baseline="0" dirty="0"/>
              <a:t>This was one of the earliest and primary use cases for Amazon Web Services Elastic Cloud Compute (</a:t>
            </a:r>
            <a:r>
              <a:rPr lang="en-US" baseline="0" dirty="0" err="1"/>
              <a:t>EC2</a:t>
            </a:r>
            <a:r>
              <a:rPr lang="en-US" baseline="0" dirty="0"/>
              <a:t>). </a:t>
            </a:r>
          </a:p>
          <a:p>
            <a:pPr marL="392889" lvl="1" indent="-175222" defTabSz="934479">
              <a:spcAft>
                <a:spcPts val="341"/>
              </a:spcAft>
              <a:defRPr/>
            </a:pPr>
            <a:r>
              <a:rPr lang="en-US" baseline="0" dirty="0"/>
              <a:t>Developers were able to readily provision virtual machines (</a:t>
            </a:r>
            <a:r>
              <a:rPr lang="en-US" baseline="0" dirty="0" err="1"/>
              <a:t>AMIs</a:t>
            </a:r>
            <a:r>
              <a:rPr lang="en-US" baseline="0" dirty="0"/>
              <a:t>) on </a:t>
            </a:r>
            <a:r>
              <a:rPr lang="en-US" baseline="0" dirty="0" err="1"/>
              <a:t>EC2</a:t>
            </a:r>
            <a:r>
              <a:rPr lang="en-US" baseline="0" dirty="0"/>
              <a:t>, develop and test solutions and, often, run the results ‘in production’. </a:t>
            </a:r>
          </a:p>
          <a:p>
            <a:pPr marL="392889" lvl="1" indent="-175222" defTabSz="934479">
              <a:spcAft>
                <a:spcPts val="341"/>
              </a:spcAft>
              <a:defRPr/>
            </a:pPr>
            <a:r>
              <a:rPr lang="en-US" baseline="0" dirty="0"/>
              <a:t>The only requirement was a credit card to pay for the services.</a:t>
            </a:r>
          </a:p>
          <a:p>
            <a:pPr marL="175222" indent="-175222">
              <a:buFont typeface="Arial" pitchFamily="34" charset="0"/>
              <a:buChar char="•"/>
            </a:pPr>
            <a:r>
              <a:rPr lang="en-US" baseline="0" dirty="0" err="1"/>
              <a:t>PaaS</a:t>
            </a:r>
            <a:endParaRPr lang="en-US" baseline="0" dirty="0"/>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r>
              <a:rPr lang="en-US" baseline="0" dirty="0"/>
              <a:t>In fact because we don’t provide access to the underlying virtualization or operating system today, we’re often referred to as not providing </a:t>
            </a:r>
            <a:r>
              <a:rPr lang="en-US" baseline="0" dirty="0" err="1"/>
              <a:t>IaaS</a:t>
            </a:r>
            <a:r>
              <a:rPr lang="en-US" baseline="0" dirty="0"/>
              <a:t>.</a:t>
            </a:r>
          </a:p>
          <a:p>
            <a:pPr marL="392889" lvl="1" indent="-175222"/>
            <a:r>
              <a:rPr lang="en-US" dirty="0" err="1"/>
              <a:t>PaaS</a:t>
            </a:r>
            <a:r>
              <a:rPr lang="en-US" dirty="0"/>
              <a:t> offerings</a:t>
            </a:r>
            <a:r>
              <a:rPr lang="en-US" baseline="0" dirty="0"/>
              <a:t> further reduce the developer burden by additionally supporting the platform runtime and related application services. </a:t>
            </a:r>
          </a:p>
          <a:p>
            <a:pPr marL="392889" lvl="1" indent="-175222"/>
            <a:r>
              <a:rPr lang="en-US" baseline="0" dirty="0"/>
              <a:t>With </a:t>
            </a:r>
            <a:r>
              <a:rPr lang="en-US" baseline="0" dirty="0" err="1"/>
              <a:t>PaaS</a:t>
            </a:r>
            <a:r>
              <a:rPr lang="en-US" baseline="0" dirty="0"/>
              <a:t>, the developer can, almost immediately, begin creating the business logic for an application. </a:t>
            </a:r>
          </a:p>
          <a:p>
            <a:pPr marL="392889" lvl="1" indent="-175222"/>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5222" indent="-175222">
              <a:buFont typeface="Arial" pitchFamily="34" charset="0"/>
              <a:buChar char="•"/>
            </a:pPr>
            <a:r>
              <a:rPr lang="en-US" baseline="0" dirty="0" err="1"/>
              <a:t>SaaS</a:t>
            </a:r>
            <a:endParaRPr lang="en-US" baseline="0" dirty="0"/>
          </a:p>
          <a:p>
            <a:pPr marL="392889" lvl="1" indent="-175222"/>
            <a:r>
              <a:rPr lang="en-US" dirty="0"/>
              <a:t>Finally, with </a:t>
            </a:r>
            <a:r>
              <a:rPr lang="en-US" dirty="0" err="1"/>
              <a:t>SaaS</a:t>
            </a:r>
            <a:r>
              <a:rPr lang="en-US" dirty="0"/>
              <a:t>,</a:t>
            </a:r>
            <a:r>
              <a:rPr lang="en-US" baseline="0" dirty="0"/>
              <a:t> a vendor provides the application and abstracts you from all of the underlying components.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30428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23</a:t>
            </a:fld>
            <a:endParaRPr lang="en-US"/>
          </a:p>
        </p:txBody>
      </p:sp>
    </p:spTree>
    <p:extLst>
      <p:ext uri="{BB962C8B-B14F-4D97-AF65-F5344CB8AC3E}">
        <p14:creationId xmlns:p14="http://schemas.microsoft.com/office/powerpoint/2010/main" val="590406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Active Directory had solved the issues of having one user name and password.  With the proliferation of the internet and services from Cloud providers this has become a huge issues for enterprises.  Today people have many user names and leverage services across the web to get their jobs done.</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24</a:t>
            </a:fld>
            <a:endParaRPr lang="en-US"/>
          </a:p>
        </p:txBody>
      </p:sp>
    </p:spTree>
    <p:extLst>
      <p:ext uri="{BB962C8B-B14F-4D97-AF65-F5344CB8AC3E}">
        <p14:creationId xmlns:p14="http://schemas.microsoft.com/office/powerpoint/2010/main" val="3731633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Azure</a:t>
            </a:r>
            <a:r>
              <a:rPr lang="en-US" baseline="0" dirty="0"/>
              <a:t> AD and Active Directory together Microsoft has an Enterprise grade turn key solution to these issues.  Now corporations can provide access across thousands of website or corporate apps using just the credentials provisioned or removed from Active Directory.</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25</a:t>
            </a:fld>
            <a:endParaRPr lang="en-US"/>
          </a:p>
        </p:txBody>
      </p:sp>
    </p:spTree>
    <p:extLst>
      <p:ext uri="{BB962C8B-B14F-4D97-AF65-F5344CB8AC3E}">
        <p14:creationId xmlns:p14="http://schemas.microsoft.com/office/powerpoint/2010/main" val="3841038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has a long history of running data centers going all the way back to 1989 when the first launched MSN. Microsoft also has a very vested interest in security – going back to 2004 with the implementation of the security development lifecycle due to attacks like Code Red and Slammer where they reorganized their entire software development lifecycle to integrate security as a core tenant. </a:t>
            </a:r>
          </a:p>
          <a:p>
            <a:endParaRPr lang="en-US" baseline="0" dirty="0"/>
          </a:p>
          <a:p>
            <a:r>
              <a:rPr lang="en-US" baseline="0" dirty="0"/>
              <a:t>Visiting the Azure trust center you can see the compliance certifications, the contractual obligations they are under and the details on how they physically and virtually secure the Microsoft Azure data centers. </a:t>
            </a:r>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t>26</a:t>
            </a:fld>
            <a:endParaRPr lang="en-US"/>
          </a:p>
        </p:txBody>
      </p:sp>
    </p:spTree>
    <p:extLst>
      <p:ext uri="{BB962C8B-B14F-4D97-AF65-F5344CB8AC3E}">
        <p14:creationId xmlns:p14="http://schemas.microsoft.com/office/powerpoint/2010/main" val="738318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27</a:t>
            </a:fld>
            <a:endParaRPr lang="en-US"/>
          </a:p>
        </p:txBody>
      </p:sp>
    </p:spTree>
    <p:extLst>
      <p:ext uri="{BB962C8B-B14F-4D97-AF65-F5344CB8AC3E}">
        <p14:creationId xmlns:p14="http://schemas.microsoft.com/office/powerpoint/2010/main" val="158827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http://open.microsoft.com/</a:t>
            </a:r>
          </a:p>
          <a:p>
            <a:endParaRPr lang="en-US" dirty="0"/>
          </a:p>
          <a:p>
            <a:r>
              <a:rPr lang="en-US" dirty="0"/>
              <a:t>Microsoft is embracing the Open source standards</a:t>
            </a:r>
            <a:r>
              <a:rPr lang="en-US" baseline="0" dirty="0"/>
              <a:t> and interoperability  would request you to go the </a:t>
            </a:r>
            <a:r>
              <a:rPr lang="en-US" baseline="0" dirty="0" err="1"/>
              <a:t>the</a:t>
            </a:r>
            <a:r>
              <a:rPr lang="en-US" baseline="0" dirty="0"/>
              <a:t> following site open.microsoft.com for more information and </a:t>
            </a:r>
            <a:r>
              <a:rPr lang="en-US" baseline="0"/>
              <a:t>further details.</a:t>
            </a:r>
            <a:endParaRPr lang="en-US" baseline="0"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28</a:t>
            </a:fld>
            <a:endParaRPr lang="en-US" dirty="0"/>
          </a:p>
        </p:txBody>
      </p:sp>
    </p:spTree>
    <p:extLst>
      <p:ext uri="{BB962C8B-B14F-4D97-AF65-F5344CB8AC3E}">
        <p14:creationId xmlns:p14="http://schemas.microsoft.com/office/powerpoint/2010/main" val="230283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dirty="0"/>
              <a:t>I see the cloud is moving away</a:t>
            </a:r>
            <a:r>
              <a:rPr lang="en-US" baseline="0" dirty="0"/>
              <a:t> from a Mere VM ( the virtual Machine to ) a Intelligent Cloud .  May be major role is Played by PAAS ( Platform of as a Service) in the form of application like </a:t>
            </a:r>
            <a:r>
              <a:rPr lang="en-US" baseline="0" dirty="0" err="1"/>
              <a:t>iOt</a:t>
            </a:r>
            <a:r>
              <a:rPr lang="en-US" baseline="0" dirty="0"/>
              <a:t> SUITE, Machine learning etc.</a:t>
            </a:r>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3</a:t>
            </a:fld>
            <a:endParaRPr lang="en-US" dirty="0"/>
          </a:p>
        </p:txBody>
      </p:sp>
    </p:spTree>
    <p:extLst>
      <p:ext uri="{BB962C8B-B14F-4D97-AF65-F5344CB8AC3E}">
        <p14:creationId xmlns:p14="http://schemas.microsoft.com/office/powerpoint/2010/main" val="1171141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32</a:t>
            </a:fld>
            <a:endParaRPr lang="en-US"/>
          </a:p>
        </p:txBody>
      </p:sp>
    </p:spTree>
    <p:extLst>
      <p:ext uri="{BB962C8B-B14F-4D97-AF65-F5344CB8AC3E}">
        <p14:creationId xmlns:p14="http://schemas.microsoft.com/office/powerpoint/2010/main" val="2410848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a:ln>
                  <a:noFill/>
                </a:ln>
                <a:solidFill>
                  <a:prstClr val="black"/>
                </a:solidFill>
                <a:effectLst/>
                <a:uLnTx/>
                <a:uFillTx/>
                <a:latin typeface="Arial"/>
                <a:cs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latin typeface="Arial"/>
              <a:cs typeface="Arial" pitchFamily="34" charset="0"/>
            </a:endParaRPr>
          </a:p>
        </p:txBody>
      </p:sp>
    </p:spTree>
    <p:extLst>
      <p:ext uri="{BB962C8B-B14F-4D97-AF65-F5344CB8AC3E}">
        <p14:creationId xmlns:p14="http://schemas.microsoft.com/office/powerpoint/2010/main" val="1298347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cloud as it takes care of Speed , scale and economics.</a:t>
            </a:r>
            <a:endParaRPr lang="en-US" dirty="0"/>
          </a:p>
          <a:p>
            <a:endParaRPr lang="en-US" dirty="0"/>
          </a:p>
          <a:p>
            <a:r>
              <a:rPr lang="en-US" dirty="0"/>
              <a:t>We have Data</a:t>
            </a:r>
            <a:r>
              <a:rPr lang="en-US" baseline="0" dirty="0"/>
              <a:t> Center Spread across the Global to take care of Low latency </a:t>
            </a:r>
            <a:r>
              <a:rPr lang="en-US" baseline="0" dirty="0" err="1"/>
              <a:t>i.e</a:t>
            </a:r>
            <a:r>
              <a:rPr lang="en-US" baseline="0" dirty="0"/>
              <a:t> speed and there are more way and means to achieve this. Well I love the concept of Scale here which is so meaning full and </a:t>
            </a:r>
            <a:r>
              <a:rPr lang="en-US" baseline="0" dirty="0" err="1"/>
              <a:t>offcourse</a:t>
            </a:r>
            <a:r>
              <a:rPr lang="en-US" baseline="0" dirty="0"/>
              <a:t> at the end of the day its scale of economics.</a:t>
            </a:r>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98416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5</a:t>
            </a:fld>
            <a:endParaRPr lang="en-US" dirty="0"/>
          </a:p>
        </p:txBody>
      </p:sp>
    </p:spTree>
    <p:extLst>
      <p:ext uri="{BB962C8B-B14F-4D97-AF65-F5344CB8AC3E}">
        <p14:creationId xmlns:p14="http://schemas.microsoft.com/office/powerpoint/2010/main" val="599831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aseline="0" dirty="0"/>
              <a:t> will give you idea about the scale and </a:t>
            </a:r>
            <a:r>
              <a:rPr lang="en-US" baseline="0" dirty="0" smtClean="0"/>
              <a:t>speed </a:t>
            </a:r>
            <a:r>
              <a:rPr lang="en-US" baseline="0" dirty="0"/>
              <a:t>of cloud Azure </a:t>
            </a:r>
            <a:endParaRPr lang="en-US" baseline="0" dirty="0" smtClean="0"/>
          </a:p>
          <a:p>
            <a:endParaRPr lang="en-US" baseline="0" dirty="0" smtClean="0"/>
          </a:p>
          <a:p>
            <a:r>
              <a:rPr lang="en-US" dirty="0" smtClean="0"/>
              <a:t>http://boards.microsoft.com/public/prism/72960?token=26a6b8ccef</a:t>
            </a:r>
          </a:p>
          <a:p>
            <a:endParaRPr lang="en-US" dirty="0" smtClean="0"/>
          </a:p>
          <a:p>
            <a:r>
              <a:rPr lang="en-US" dirty="0" smtClean="0"/>
              <a:t>https://www.onmsft.com/news/build-2016-85-fortune-500-use-azure-30-unique-azure-regions</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8/21/2017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353805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the list of partners on Azure cloud solution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8/21/2017 5:56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73628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2925" y="757238"/>
            <a:ext cx="6716713" cy="3779837"/>
          </a:xfrm>
        </p:spPr>
      </p:sp>
      <p:sp>
        <p:nvSpPr>
          <p:cNvPr id="3" name="Notes Placeholder 2"/>
          <p:cNvSpPr>
            <a:spLocks noGrp="1"/>
          </p:cNvSpPr>
          <p:nvPr>
            <p:ph type="body" idx="1"/>
          </p:nvPr>
        </p:nvSpPr>
        <p:spPr/>
        <p:txBody>
          <a:bodyPr>
            <a:normAutofit lnSpcReduction="10000"/>
          </a:bodyPr>
          <a:lstStyle/>
          <a:p>
            <a:r>
              <a:rPr lang="en-US" sz="1300" dirty="0"/>
              <a:t>https://azure.microsoft.com/en-us/regions/</a:t>
            </a:r>
          </a:p>
          <a:p>
            <a:endParaRPr lang="en-US" sz="1300" dirty="0"/>
          </a:p>
          <a:p>
            <a:r>
              <a:rPr lang="en-US" sz="1300" dirty="0"/>
              <a:t>Over the last few years we’ve truly delivered a huge infrastructure to enable us to grow our services at scale around the globe.  Whether it’s our flagship facilities in Quincy, Washington or Boydton, Virginia, or some of the newly announced facilities in Shanghai, Australia and Brazil, it really is key for us to make smart investments around the world to deliver services in a resilient and reliable fashion.</a:t>
            </a:r>
          </a:p>
          <a:p>
            <a:r>
              <a:rPr lang="en-US" sz="1300" dirty="0"/>
              <a:t> </a:t>
            </a:r>
          </a:p>
          <a:p>
            <a:r>
              <a:rPr lang="en-US" sz="1300" dirty="0"/>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300" dirty="0"/>
              <a:t> </a:t>
            </a:r>
          </a:p>
          <a:p>
            <a:r>
              <a:rPr lang="en-US" sz="1300" dirty="0"/>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6913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size of</a:t>
            </a:r>
            <a:r>
              <a:rPr lang="en-US" baseline="0" dirty="0"/>
              <a:t> it is bigger than a football ground.</a:t>
            </a:r>
            <a:endParaRPr lang="en-US" dirty="0"/>
          </a:p>
        </p:txBody>
      </p:sp>
      <p:sp>
        <p:nvSpPr>
          <p:cNvPr id="4" name="Slide Number Placeholder 3"/>
          <p:cNvSpPr>
            <a:spLocks noGrp="1"/>
          </p:cNvSpPr>
          <p:nvPr>
            <p:ph type="sldNum" sz="quarter" idx="10"/>
          </p:nvPr>
        </p:nvSpPr>
        <p:spPr/>
        <p:txBody>
          <a:bodyPr/>
          <a:lstStyle/>
          <a:p>
            <a:fld id="{DD48E0CE-F4E7-4BEC-873E-4AB2B371B915}" type="slidenum">
              <a:rPr lang="en-US" smtClean="0"/>
              <a:t>11</a:t>
            </a:fld>
            <a:endParaRPr lang="en-US"/>
          </a:p>
        </p:txBody>
      </p:sp>
    </p:spTree>
    <p:extLst>
      <p:ext uri="{BB962C8B-B14F-4D97-AF65-F5344CB8AC3E}">
        <p14:creationId xmlns:p14="http://schemas.microsoft.com/office/powerpoint/2010/main" val="2072701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move your </a:t>
            </a:r>
            <a:r>
              <a:rPr lang="en-US" baseline="0" dirty="0" err="1"/>
              <a:t>exisiting</a:t>
            </a:r>
            <a:r>
              <a:rPr lang="en-US" baseline="0" dirty="0"/>
              <a:t> Infra to the </a:t>
            </a:r>
            <a:r>
              <a:rPr lang="en-US" baseline="0" dirty="0" err="1"/>
              <a:t>Cloudand</a:t>
            </a:r>
            <a:r>
              <a:rPr lang="en-US" baseline="0" dirty="0"/>
              <a:t> also can go for hybrid option.</a:t>
            </a:r>
            <a:endParaRPr lang="en-US" dirty="0"/>
          </a:p>
        </p:txBody>
      </p:sp>
      <p:sp>
        <p:nvSpPr>
          <p:cNvPr id="4" name="Slide Number Placeholder 3"/>
          <p:cNvSpPr>
            <a:spLocks noGrp="1"/>
          </p:cNvSpPr>
          <p:nvPr>
            <p:ph type="sldNum" sz="quarter" idx="10"/>
          </p:nvPr>
        </p:nvSpPr>
        <p:spPr/>
        <p:txBody>
          <a:bodyPr/>
          <a:lstStyle/>
          <a:p>
            <a:fld id="{DD48E0CE-F4E7-4BEC-873E-4AB2B371B915}" type="slidenum">
              <a:rPr lang="en-US" smtClean="0"/>
              <a:t>15</a:t>
            </a:fld>
            <a:endParaRPr lang="en-US"/>
          </a:p>
        </p:txBody>
      </p:sp>
    </p:spTree>
    <p:extLst>
      <p:ext uri="{BB962C8B-B14F-4D97-AF65-F5344CB8AC3E}">
        <p14:creationId xmlns:p14="http://schemas.microsoft.com/office/powerpoint/2010/main" val="3047471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560C9A1-924E-4EEC-B640-1E929C3BC7D6}" type="datetime1">
              <a:rPr lang="en-US" smtClean="0"/>
              <a:t>8/21/2017</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D52A93DB-B401-4EE5-B93E-34B1FA37FC55}" type="slidenum">
              <a:rPr lang="en-US" smtClean="0"/>
              <a:t>‹#›</a:t>
            </a:fld>
            <a:endParaRPr lang="en-US"/>
          </a:p>
        </p:txBody>
      </p:sp>
    </p:spTree>
    <p:extLst>
      <p:ext uri="{BB962C8B-B14F-4D97-AF65-F5344CB8AC3E}">
        <p14:creationId xmlns:p14="http://schemas.microsoft.com/office/powerpoint/2010/main" val="241633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DE3F2C-C042-498D-A241-2B8BC546F753}" type="datetime1">
              <a:rPr lang="en-US" smtClean="0"/>
              <a:t>8/21/2017</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D52A93DB-B401-4EE5-B93E-34B1FA37FC55}" type="slidenum">
              <a:rPr lang="en-US" smtClean="0"/>
              <a:t>‹#›</a:t>
            </a:fld>
            <a:endParaRPr lang="en-US"/>
          </a:p>
        </p:txBody>
      </p:sp>
    </p:spTree>
    <p:extLst>
      <p:ext uri="{BB962C8B-B14F-4D97-AF65-F5344CB8AC3E}">
        <p14:creationId xmlns:p14="http://schemas.microsoft.com/office/powerpoint/2010/main" val="417320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79ED4D-B0EA-425D-847D-D46B71251AA9}" type="datetime1">
              <a:rPr lang="en-US" smtClean="0"/>
              <a:t>8/21/2017</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D52A93DB-B401-4EE5-B93E-34B1FA37FC55}" type="slidenum">
              <a:rPr lang="en-US" smtClean="0"/>
              <a:t>‹#›</a:t>
            </a:fld>
            <a:endParaRPr lang="en-US"/>
          </a:p>
        </p:txBody>
      </p:sp>
    </p:spTree>
    <p:extLst>
      <p:ext uri="{BB962C8B-B14F-4D97-AF65-F5344CB8AC3E}">
        <p14:creationId xmlns:p14="http://schemas.microsoft.com/office/powerpoint/2010/main" val="3367823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30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64260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g Message - Bright Blu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4306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7226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ulleted Layout">
    <p:bg bwMode="black">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7601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ig Message - Blu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281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C61011-236F-4F71-8B0E-518CA3BF293E}" type="datetime1">
              <a:rPr lang="en-US" smtClean="0"/>
              <a:t>8/21/2017</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D52A93DB-B401-4EE5-B93E-34B1FA37FC55}" type="slidenum">
              <a:rPr lang="en-US" smtClean="0"/>
              <a:t>‹#›</a:t>
            </a:fld>
            <a:endParaRPr lang="en-US"/>
          </a:p>
        </p:txBody>
      </p:sp>
    </p:spTree>
    <p:extLst>
      <p:ext uri="{BB962C8B-B14F-4D97-AF65-F5344CB8AC3E}">
        <p14:creationId xmlns:p14="http://schemas.microsoft.com/office/powerpoint/2010/main" val="676627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63DC60-5DF1-42D3-AB25-C17D3B4DA469}" type="datetime1">
              <a:rPr lang="en-US" smtClean="0"/>
              <a:t>8/21/2017</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D52A93DB-B401-4EE5-B93E-34B1FA37FC55}" type="slidenum">
              <a:rPr lang="en-US" smtClean="0"/>
              <a:t>‹#›</a:t>
            </a:fld>
            <a:endParaRPr lang="en-US"/>
          </a:p>
        </p:txBody>
      </p:sp>
    </p:spTree>
    <p:extLst>
      <p:ext uri="{BB962C8B-B14F-4D97-AF65-F5344CB8AC3E}">
        <p14:creationId xmlns:p14="http://schemas.microsoft.com/office/powerpoint/2010/main" val="157101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9BA241-8F45-4399-9AB8-403DC3381B69}" type="datetime1">
              <a:rPr lang="en-US" smtClean="0"/>
              <a:t>8/21/2017</a:t>
            </a:fld>
            <a:endParaRPr lang="en-US"/>
          </a:p>
        </p:txBody>
      </p:sp>
      <p:sp>
        <p:nvSpPr>
          <p:cNvPr id="6" name="Footer Placeholder 5"/>
          <p:cNvSpPr>
            <a:spLocks noGrp="1"/>
          </p:cNvSpPr>
          <p:nvPr>
            <p:ph type="ftr" sz="quarter" idx="11"/>
          </p:nvPr>
        </p:nvSpPr>
        <p:spPr/>
        <p:txBody>
          <a:bodyPr/>
          <a:lstStyle/>
          <a:p>
            <a:r>
              <a:rPr lang="en-US" smtClean="0"/>
              <a:t>CodeSizzler - www.codesizzler.com</a:t>
            </a:r>
            <a:endParaRPr lang="en-US"/>
          </a:p>
        </p:txBody>
      </p:sp>
      <p:sp>
        <p:nvSpPr>
          <p:cNvPr id="7" name="Slide Number Placeholder 6"/>
          <p:cNvSpPr>
            <a:spLocks noGrp="1"/>
          </p:cNvSpPr>
          <p:nvPr>
            <p:ph type="sldNum" sz="quarter" idx="12"/>
          </p:nvPr>
        </p:nvSpPr>
        <p:spPr/>
        <p:txBody>
          <a:bodyPr/>
          <a:lstStyle/>
          <a:p>
            <a:fld id="{D52A93DB-B401-4EE5-B93E-34B1FA37FC55}" type="slidenum">
              <a:rPr lang="en-US" smtClean="0"/>
              <a:t>‹#›</a:t>
            </a:fld>
            <a:endParaRPr lang="en-US"/>
          </a:p>
        </p:txBody>
      </p:sp>
    </p:spTree>
    <p:extLst>
      <p:ext uri="{BB962C8B-B14F-4D97-AF65-F5344CB8AC3E}">
        <p14:creationId xmlns:p14="http://schemas.microsoft.com/office/powerpoint/2010/main" val="1259961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AE2207-CA83-4D27-8298-BE5D5D11A67D}" type="datetime1">
              <a:rPr lang="en-US" smtClean="0"/>
              <a:t>8/21/2017</a:t>
            </a:fld>
            <a:endParaRPr lang="en-US"/>
          </a:p>
        </p:txBody>
      </p:sp>
      <p:sp>
        <p:nvSpPr>
          <p:cNvPr id="8" name="Footer Placeholder 7"/>
          <p:cNvSpPr>
            <a:spLocks noGrp="1"/>
          </p:cNvSpPr>
          <p:nvPr>
            <p:ph type="ftr" sz="quarter" idx="11"/>
          </p:nvPr>
        </p:nvSpPr>
        <p:spPr/>
        <p:txBody>
          <a:bodyPr/>
          <a:lstStyle/>
          <a:p>
            <a:r>
              <a:rPr lang="en-US" smtClean="0"/>
              <a:t>CodeSizzler - www.codesizzler.com</a:t>
            </a:r>
            <a:endParaRPr lang="en-US"/>
          </a:p>
        </p:txBody>
      </p:sp>
      <p:sp>
        <p:nvSpPr>
          <p:cNvPr id="9" name="Slide Number Placeholder 8"/>
          <p:cNvSpPr>
            <a:spLocks noGrp="1"/>
          </p:cNvSpPr>
          <p:nvPr>
            <p:ph type="sldNum" sz="quarter" idx="12"/>
          </p:nvPr>
        </p:nvSpPr>
        <p:spPr/>
        <p:txBody>
          <a:bodyPr/>
          <a:lstStyle/>
          <a:p>
            <a:fld id="{D52A93DB-B401-4EE5-B93E-34B1FA37FC55}" type="slidenum">
              <a:rPr lang="en-US" smtClean="0"/>
              <a:t>‹#›</a:t>
            </a:fld>
            <a:endParaRPr lang="en-US"/>
          </a:p>
        </p:txBody>
      </p:sp>
    </p:spTree>
    <p:extLst>
      <p:ext uri="{BB962C8B-B14F-4D97-AF65-F5344CB8AC3E}">
        <p14:creationId xmlns:p14="http://schemas.microsoft.com/office/powerpoint/2010/main" val="2472634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5F5948-7622-4AAC-97E5-B6A4080682B8}" type="datetime1">
              <a:rPr lang="en-US" smtClean="0"/>
              <a:t>8/21/2017</a:t>
            </a:fld>
            <a:endParaRPr lang="en-US"/>
          </a:p>
        </p:txBody>
      </p:sp>
      <p:sp>
        <p:nvSpPr>
          <p:cNvPr id="4" name="Footer Placeholder 3"/>
          <p:cNvSpPr>
            <a:spLocks noGrp="1"/>
          </p:cNvSpPr>
          <p:nvPr>
            <p:ph type="ftr" sz="quarter" idx="11"/>
          </p:nvPr>
        </p:nvSpPr>
        <p:spPr/>
        <p:txBody>
          <a:bodyPr/>
          <a:lstStyle/>
          <a:p>
            <a:r>
              <a:rPr lang="en-US" smtClean="0"/>
              <a:t>CodeSizzler - www.codesizzler.com</a:t>
            </a:r>
            <a:endParaRPr lang="en-US"/>
          </a:p>
        </p:txBody>
      </p:sp>
      <p:sp>
        <p:nvSpPr>
          <p:cNvPr id="5" name="Slide Number Placeholder 4"/>
          <p:cNvSpPr>
            <a:spLocks noGrp="1"/>
          </p:cNvSpPr>
          <p:nvPr>
            <p:ph type="sldNum" sz="quarter" idx="12"/>
          </p:nvPr>
        </p:nvSpPr>
        <p:spPr/>
        <p:txBody>
          <a:bodyPr/>
          <a:lstStyle/>
          <a:p>
            <a:fld id="{D52A93DB-B401-4EE5-B93E-34B1FA37FC55}" type="slidenum">
              <a:rPr lang="en-US" smtClean="0"/>
              <a:t>‹#›</a:t>
            </a:fld>
            <a:endParaRPr lang="en-US"/>
          </a:p>
        </p:txBody>
      </p:sp>
    </p:spTree>
    <p:extLst>
      <p:ext uri="{BB962C8B-B14F-4D97-AF65-F5344CB8AC3E}">
        <p14:creationId xmlns:p14="http://schemas.microsoft.com/office/powerpoint/2010/main" val="39521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EA12DB-9E76-48B5-B1FB-AB209FB045A1}" type="datetime1">
              <a:rPr lang="en-US" smtClean="0"/>
              <a:t>8/21/2017</a:t>
            </a:fld>
            <a:endParaRPr lang="en-US"/>
          </a:p>
        </p:txBody>
      </p:sp>
      <p:sp>
        <p:nvSpPr>
          <p:cNvPr id="3" name="Footer Placeholder 2"/>
          <p:cNvSpPr>
            <a:spLocks noGrp="1"/>
          </p:cNvSpPr>
          <p:nvPr>
            <p:ph type="ftr" sz="quarter" idx="11"/>
          </p:nvPr>
        </p:nvSpPr>
        <p:spPr/>
        <p:txBody>
          <a:bodyPr/>
          <a:lstStyle/>
          <a:p>
            <a:r>
              <a:rPr lang="en-US" smtClean="0"/>
              <a:t>CodeSizzler - www.codesizzler.com</a:t>
            </a:r>
            <a:endParaRPr lang="en-US"/>
          </a:p>
        </p:txBody>
      </p:sp>
      <p:sp>
        <p:nvSpPr>
          <p:cNvPr id="4" name="Slide Number Placeholder 3"/>
          <p:cNvSpPr>
            <a:spLocks noGrp="1"/>
          </p:cNvSpPr>
          <p:nvPr>
            <p:ph type="sldNum" sz="quarter" idx="12"/>
          </p:nvPr>
        </p:nvSpPr>
        <p:spPr/>
        <p:txBody>
          <a:bodyPr/>
          <a:lstStyle/>
          <a:p>
            <a:fld id="{D52A93DB-B401-4EE5-B93E-34B1FA37FC55}" type="slidenum">
              <a:rPr lang="en-US" smtClean="0"/>
              <a:t>‹#›</a:t>
            </a:fld>
            <a:endParaRPr lang="en-US"/>
          </a:p>
        </p:txBody>
      </p:sp>
    </p:spTree>
    <p:extLst>
      <p:ext uri="{BB962C8B-B14F-4D97-AF65-F5344CB8AC3E}">
        <p14:creationId xmlns:p14="http://schemas.microsoft.com/office/powerpoint/2010/main" val="3834836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7993FD-E6FF-4AE1-9335-FF2BC4C72D8C}" type="datetime1">
              <a:rPr lang="en-US" smtClean="0"/>
              <a:t>8/21/2017</a:t>
            </a:fld>
            <a:endParaRPr lang="en-US"/>
          </a:p>
        </p:txBody>
      </p:sp>
      <p:sp>
        <p:nvSpPr>
          <p:cNvPr id="6" name="Footer Placeholder 5"/>
          <p:cNvSpPr>
            <a:spLocks noGrp="1"/>
          </p:cNvSpPr>
          <p:nvPr>
            <p:ph type="ftr" sz="quarter" idx="11"/>
          </p:nvPr>
        </p:nvSpPr>
        <p:spPr/>
        <p:txBody>
          <a:bodyPr/>
          <a:lstStyle/>
          <a:p>
            <a:r>
              <a:rPr lang="en-US" smtClean="0"/>
              <a:t>CodeSizzler - www.codesizzler.com</a:t>
            </a:r>
            <a:endParaRPr lang="en-US"/>
          </a:p>
        </p:txBody>
      </p:sp>
      <p:sp>
        <p:nvSpPr>
          <p:cNvPr id="7" name="Slide Number Placeholder 6"/>
          <p:cNvSpPr>
            <a:spLocks noGrp="1"/>
          </p:cNvSpPr>
          <p:nvPr>
            <p:ph type="sldNum" sz="quarter" idx="12"/>
          </p:nvPr>
        </p:nvSpPr>
        <p:spPr/>
        <p:txBody>
          <a:bodyPr/>
          <a:lstStyle/>
          <a:p>
            <a:fld id="{D52A93DB-B401-4EE5-B93E-34B1FA37FC55}" type="slidenum">
              <a:rPr lang="en-US" smtClean="0"/>
              <a:t>‹#›</a:t>
            </a:fld>
            <a:endParaRPr lang="en-US"/>
          </a:p>
        </p:txBody>
      </p:sp>
    </p:spTree>
    <p:extLst>
      <p:ext uri="{BB962C8B-B14F-4D97-AF65-F5344CB8AC3E}">
        <p14:creationId xmlns:p14="http://schemas.microsoft.com/office/powerpoint/2010/main" val="23523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9E327-1AC9-46B3-AE49-012180F29929}" type="datetime1">
              <a:rPr lang="en-US" smtClean="0"/>
              <a:t>8/21/2017</a:t>
            </a:fld>
            <a:endParaRPr lang="en-US"/>
          </a:p>
        </p:txBody>
      </p:sp>
      <p:sp>
        <p:nvSpPr>
          <p:cNvPr id="6" name="Footer Placeholder 5"/>
          <p:cNvSpPr>
            <a:spLocks noGrp="1"/>
          </p:cNvSpPr>
          <p:nvPr>
            <p:ph type="ftr" sz="quarter" idx="11"/>
          </p:nvPr>
        </p:nvSpPr>
        <p:spPr/>
        <p:txBody>
          <a:bodyPr/>
          <a:lstStyle/>
          <a:p>
            <a:r>
              <a:rPr lang="en-US" smtClean="0"/>
              <a:t>CodeSizzler - www.codesizzler.com</a:t>
            </a:r>
            <a:endParaRPr lang="en-US"/>
          </a:p>
        </p:txBody>
      </p:sp>
      <p:sp>
        <p:nvSpPr>
          <p:cNvPr id="7" name="Slide Number Placeholder 6"/>
          <p:cNvSpPr>
            <a:spLocks noGrp="1"/>
          </p:cNvSpPr>
          <p:nvPr>
            <p:ph type="sldNum" sz="quarter" idx="12"/>
          </p:nvPr>
        </p:nvSpPr>
        <p:spPr/>
        <p:txBody>
          <a:bodyPr/>
          <a:lstStyle/>
          <a:p>
            <a:fld id="{D52A93DB-B401-4EE5-B93E-34B1FA37FC55}" type="slidenum">
              <a:rPr lang="en-US" smtClean="0"/>
              <a:t>‹#›</a:t>
            </a:fld>
            <a:endParaRPr lang="en-US"/>
          </a:p>
        </p:txBody>
      </p:sp>
    </p:spTree>
    <p:extLst>
      <p:ext uri="{BB962C8B-B14F-4D97-AF65-F5344CB8AC3E}">
        <p14:creationId xmlns:p14="http://schemas.microsoft.com/office/powerpoint/2010/main" val="347156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FF6FB5-8CC0-419F-91BF-18B45AD207AC}" type="datetime1">
              <a:rPr lang="en-US" smtClean="0"/>
              <a:t>8/21/2017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CodeSizzler - www.codesizzler.com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A93DB-B401-4EE5-B93E-34B1FA37FC55}" type="slidenum">
              <a:rPr lang="en-US" smtClean="0"/>
              <a:t>‹#›</a:t>
            </a:fld>
            <a:endParaRPr lang="en-US"/>
          </a:p>
        </p:txBody>
      </p:sp>
    </p:spTree>
    <p:extLst>
      <p:ext uri="{BB962C8B-B14F-4D97-AF65-F5344CB8AC3E}">
        <p14:creationId xmlns:p14="http://schemas.microsoft.com/office/powerpoint/2010/main" val="2007871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eveloper.fero@outlook.com" TargetMode="External"/><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jpeg"/></Relationships>
</file>

<file path=ppt/slides/_rels/slide1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8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6.xml"/><Relationship Id="rId4" Type="http://schemas.openxmlformats.org/officeDocument/2006/relationships/hyperlink" Target="mailto:developer.fero@outlook.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png"/><Relationship Id="rId21" Type="http://schemas.openxmlformats.org/officeDocument/2006/relationships/image" Target="../media/image27.gif"/><Relationship Id="rId34" Type="http://schemas.openxmlformats.org/officeDocument/2006/relationships/image" Target="../media/image40.jpeg"/><Relationship Id="rId42" Type="http://schemas.openxmlformats.org/officeDocument/2006/relationships/image" Target="../media/image48.png"/><Relationship Id="rId47" Type="http://schemas.openxmlformats.org/officeDocument/2006/relationships/image" Target="../media/image52.png"/><Relationship Id="rId50" Type="http://schemas.openxmlformats.org/officeDocument/2006/relationships/image" Target="../media/image54.png"/><Relationship Id="rId55" Type="http://schemas.openxmlformats.org/officeDocument/2006/relationships/image" Target="../media/image59.gif"/><Relationship Id="rId7" Type="http://schemas.openxmlformats.org/officeDocument/2006/relationships/image" Target="../media/image13.jpeg"/><Relationship Id="rId2" Type="http://schemas.openxmlformats.org/officeDocument/2006/relationships/notesSlide" Target="../notesSlides/notesSlide6.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41" Type="http://schemas.openxmlformats.org/officeDocument/2006/relationships/image" Target="../media/image47.png"/><Relationship Id="rId54" Type="http://schemas.openxmlformats.org/officeDocument/2006/relationships/image" Target="../media/image58.jpg"/><Relationship Id="rId6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g"/><Relationship Id="rId53" Type="http://schemas.openxmlformats.org/officeDocument/2006/relationships/image" Target="../media/image57.png"/><Relationship Id="rId58" Type="http://schemas.openxmlformats.org/officeDocument/2006/relationships/image" Target="../media/image62.jpg"/><Relationship Id="rId5" Type="http://schemas.openxmlformats.org/officeDocument/2006/relationships/image" Target="../media/image11.png"/><Relationship Id="rId15" Type="http://schemas.openxmlformats.org/officeDocument/2006/relationships/image" Target="../media/image21.jpe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2.jpg"/><Relationship Id="rId49" Type="http://schemas.openxmlformats.org/officeDocument/2006/relationships/hyperlink" Target="http://www.dotnetsolutions.co.uk/" TargetMode="External"/><Relationship Id="rId57" Type="http://schemas.openxmlformats.org/officeDocument/2006/relationships/image" Target="../media/image61.jpeg"/><Relationship Id="rId61" Type="http://schemas.openxmlformats.org/officeDocument/2006/relationships/image" Target="../media/image65.jpe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4" Type="http://schemas.openxmlformats.org/officeDocument/2006/relationships/image" Target="../media/image50.jpeg"/><Relationship Id="rId52" Type="http://schemas.openxmlformats.org/officeDocument/2006/relationships/image" Target="../media/image56.png"/><Relationship Id="rId60" Type="http://schemas.openxmlformats.org/officeDocument/2006/relationships/image" Target="../media/image64.jpg"/><Relationship Id="rId4" Type="http://schemas.openxmlformats.org/officeDocument/2006/relationships/image" Target="../media/image10.tif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jpeg"/><Relationship Id="rId43" Type="http://schemas.openxmlformats.org/officeDocument/2006/relationships/image" Target="../media/image49.png"/><Relationship Id="rId48" Type="http://schemas.openxmlformats.org/officeDocument/2006/relationships/image" Target="../media/image53.png"/><Relationship Id="rId56" Type="http://schemas.openxmlformats.org/officeDocument/2006/relationships/image" Target="../media/image60.gif"/><Relationship Id="rId8" Type="http://schemas.openxmlformats.org/officeDocument/2006/relationships/image" Target="../media/image14.jpeg"/><Relationship Id="rId51" Type="http://schemas.openxmlformats.org/officeDocument/2006/relationships/image" Target="../media/image55.png"/><Relationship Id="rId3" Type="http://schemas.openxmlformats.org/officeDocument/2006/relationships/image" Target="../media/image9.jp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gif"/><Relationship Id="rId38" Type="http://schemas.openxmlformats.org/officeDocument/2006/relationships/image" Target="../media/image44.png"/><Relationship Id="rId46" Type="http://schemas.openxmlformats.org/officeDocument/2006/relationships/hyperlink" Target="http://www.10thmagnitude.com/" TargetMode="External"/><Relationship Id="rId59" Type="http://schemas.openxmlformats.org/officeDocument/2006/relationships/image" Target="../media/image63.jpg"/></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6" name="TextBox 5"/>
          <p:cNvSpPr txBox="1"/>
          <p:nvPr/>
        </p:nvSpPr>
        <p:spPr>
          <a:xfrm>
            <a:off x="2731827" y="1923791"/>
            <a:ext cx="6728345" cy="707886"/>
          </a:xfrm>
          <a:prstGeom prst="rect">
            <a:avLst/>
          </a:prstGeom>
          <a:noFill/>
        </p:spPr>
        <p:txBody>
          <a:bodyPr wrap="square" rtlCol="0">
            <a:spAutoFit/>
          </a:bodyPr>
          <a:lstStyle/>
          <a:p>
            <a:pPr algn="ctr"/>
            <a:r>
              <a:rPr lang="en-US" sz="4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Azure – PaaS and IaaS</a:t>
            </a:r>
            <a:endParaRPr lang="en-US" sz="4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p:cNvSpPr txBox="1"/>
          <p:nvPr/>
        </p:nvSpPr>
        <p:spPr>
          <a:xfrm>
            <a:off x="518615" y="3956126"/>
            <a:ext cx="6728345" cy="523220"/>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Abdul Rasheed Feroz Khan</a:t>
            </a:r>
            <a:endPar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p:cNvSpPr txBox="1"/>
          <p:nvPr/>
        </p:nvSpPr>
        <p:spPr>
          <a:xfrm>
            <a:off x="518615" y="4555882"/>
            <a:ext cx="6728345" cy="400110"/>
          </a:xfrm>
          <a:prstGeom prst="rect">
            <a:avLst/>
          </a:prstGeom>
          <a:noFill/>
        </p:spPr>
        <p:txBody>
          <a:bodyPr wrap="square" rtlCol="0">
            <a:spAutoFit/>
          </a:bodyPr>
          <a:lstStyle/>
          <a:p>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t>
            </a:r>
            <a:r>
              <a:rPr lang="en-US"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TechFero</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 @</a:t>
            </a:r>
            <a:r>
              <a:rPr lang="en-US"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CodeSizzler</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518615" y="5133441"/>
            <a:ext cx="6728345" cy="400110"/>
          </a:xfrm>
          <a:prstGeom prst="rect">
            <a:avLst/>
          </a:prstGeom>
          <a:noFill/>
        </p:spPr>
        <p:txBody>
          <a:bodyPr wrap="square" rtlCol="0">
            <a:spAutoFit/>
          </a:bodyPr>
          <a:lstStyle/>
          <a:p>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hlinkClick r:id="rId3"/>
              </a:rPr>
              <a:t>developer.fero@outlook.com</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 name="Footer Placeholder 2"/>
          <p:cNvSpPr>
            <a:spLocks noGrp="1"/>
          </p:cNvSpPr>
          <p:nvPr>
            <p:ph type="ftr" sz="quarter" idx="11"/>
          </p:nvPr>
        </p:nvSpPr>
        <p:spPr/>
        <p:txBody>
          <a:bodyPr/>
          <a:lstStyle/>
          <a:p>
            <a:r>
              <a:rPr lang="en-US" smtClean="0"/>
              <a:t>CodeSizzler - www.codesizzler.com</a:t>
            </a:r>
            <a:endParaRPr lang="en-US" dirty="0"/>
          </a:p>
        </p:txBody>
      </p:sp>
    </p:spTree>
    <p:extLst>
      <p:ext uri="{BB962C8B-B14F-4D97-AF65-F5344CB8AC3E}">
        <p14:creationId xmlns:p14="http://schemas.microsoft.com/office/powerpoint/2010/main" val="31833453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20703" y="229436"/>
            <a:ext cx="11149013" cy="756934"/>
          </a:xfrm>
          <a:prstGeom prst="rect">
            <a:avLst/>
          </a:prstGeom>
        </p:spPr>
        <p:txBody>
          <a:bodyPr/>
          <a:lstStyle/>
          <a:p>
            <a:r>
              <a:rPr lang="en-US" dirty="0"/>
              <a:t>Azure Regions</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669494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971" y="556568"/>
            <a:ext cx="3974806" cy="830997"/>
          </a:xfrm>
          <a:prstGeom prst="rect">
            <a:avLst/>
          </a:prstGeom>
        </p:spPr>
        <p:txBody>
          <a:bodyPr wrap="none">
            <a:spAutoFit/>
          </a:bodyPr>
          <a:lstStyle/>
          <a:p>
            <a:r>
              <a:rPr lang="en-IN" sz="4800" b="1" dirty="0">
                <a:solidFill>
                  <a:srgbClr val="0070C0">
                    <a:alpha val="99000"/>
                  </a:srgbClr>
                </a:solidFill>
                <a:latin typeface="Segoe UI Light" pitchFamily="34" charset="0"/>
              </a:rPr>
              <a:t>It’s everywhere</a:t>
            </a:r>
          </a:p>
        </p:txBody>
      </p:sp>
      <p:pic>
        <p:nvPicPr>
          <p:cNvPr id="9218" name="Picture 2" descr="http://azure.microsoft.com/images/cvt-b01440b436c4511de0df04f8a2371c03c2f72985a0dd2f5f8d5318d5c76345c1/page/overview/what-is-azure/05-everywhere.png?t=pop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855" y="160338"/>
            <a:ext cx="2709333" cy="148246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Image result for microsoft datacenter"/>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Image result for microsoft datacenter"/>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8" descr="Image result for microsoft datacenter"/>
          <p:cNvSpPr>
            <a:spLocks noChangeAspect="1" noChangeArrowheads="1"/>
          </p:cNvSpPr>
          <p:nvPr/>
        </p:nvSpPr>
        <p:spPr bwMode="auto">
          <a:xfrm>
            <a:off x="461963"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10" descr="Image result for microsoft datacenter"/>
          <p:cNvSpPr>
            <a:spLocks noChangeAspect="1" noChangeArrowheads="1"/>
          </p:cNvSpPr>
          <p:nvPr/>
        </p:nvSpPr>
        <p:spPr bwMode="auto">
          <a:xfrm>
            <a:off x="614363"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28" name="Picture 12" descr="http://t2.gstatic.com/images?q=tbn:ANd9GcQuTAn9xmwiOW5pbPT_vQgYByZe1zUYHCcbZwT7p7HWBA-wrjv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7" y="2150534"/>
            <a:ext cx="5957358" cy="422100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i.ytimg.com/vi/JJ44hEr5DFE/maxresdefaul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8501" y="2150533"/>
            <a:ext cx="5923487" cy="4221007"/>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944781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datacenters.com/news/wp-content/uploads/2014/10/Microsof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4" y="914400"/>
            <a:ext cx="5804958" cy="487785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i.i.cbsi.com/cnwk.1d/i/tim/2012/10/17/google-datacenter-people-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0657" y="914400"/>
            <a:ext cx="6008158" cy="487785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21857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6397" y="366178"/>
            <a:ext cx="9008534" cy="4216539"/>
          </a:xfrm>
          <a:prstGeom prst="rect">
            <a:avLst/>
          </a:prstGeom>
        </p:spPr>
        <p:txBody>
          <a:bodyPr wrap="square">
            <a:spAutoFit/>
          </a:bodyPr>
          <a:lstStyle/>
          <a:p>
            <a:pPr algn="just"/>
            <a:r>
              <a:rPr lang="en-IN" sz="4400" b="1" dirty="0">
                <a:solidFill>
                  <a:srgbClr val="0070C0">
                    <a:alpha val="99000"/>
                  </a:srgbClr>
                </a:solidFill>
                <a:latin typeface="Segoe UI Light" pitchFamily="34" charset="0"/>
              </a:rPr>
              <a:t>It delivers unmatched productivity</a:t>
            </a:r>
          </a:p>
          <a:p>
            <a:pPr algn="just"/>
            <a:r>
              <a:rPr lang="en-IN" sz="3200" dirty="0">
                <a:solidFill>
                  <a:srgbClr val="00B0F0">
                    <a:alpha val="99000"/>
                  </a:srgbClr>
                </a:solidFill>
                <a:latin typeface="Segoe UI Light" pitchFamily="34" charset="0"/>
              </a:rPr>
              <a:t>Any developer or IT professional can be productive with Azure. Azure’s integrated tools, pre-built templates, and managed services make it easier to build and manage enterprise, mobile, web, and Internet of Things (</a:t>
            </a:r>
            <a:r>
              <a:rPr lang="en-IN" sz="3200" dirty="0" err="1">
                <a:solidFill>
                  <a:srgbClr val="00B0F0">
                    <a:alpha val="99000"/>
                  </a:srgbClr>
                </a:solidFill>
                <a:latin typeface="Segoe UI Light" pitchFamily="34" charset="0"/>
              </a:rPr>
              <a:t>IoT</a:t>
            </a:r>
            <a:r>
              <a:rPr lang="en-IN" sz="3200" dirty="0">
                <a:solidFill>
                  <a:srgbClr val="00B0F0">
                    <a:alpha val="99000"/>
                  </a:srgbClr>
                </a:solidFill>
                <a:latin typeface="Segoe UI Light" pitchFamily="34" charset="0"/>
              </a:rPr>
              <a:t>) apps faster, using skills developers and IT professionals already have and technologies they already know.</a:t>
            </a:r>
          </a:p>
        </p:txBody>
      </p:sp>
      <p:pic>
        <p:nvPicPr>
          <p:cNvPr id="5122" name="Picture 2" descr="http://azure.microsoft.com/images/cvt-589da4bbfe54fc3fae28dfa01fe91ee4c0cd801e826c2c3459f14fd4d74b68b9/page/overview/what-is-azure/01-productivity.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945" y="4521162"/>
            <a:ext cx="5547469" cy="198123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891770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606" y="117694"/>
            <a:ext cx="9008534" cy="5324535"/>
          </a:xfrm>
          <a:prstGeom prst="rect">
            <a:avLst/>
          </a:prstGeom>
        </p:spPr>
        <p:txBody>
          <a:bodyPr wrap="square">
            <a:spAutoFit/>
          </a:bodyPr>
          <a:lstStyle/>
          <a:p>
            <a:pPr algn="just"/>
            <a:r>
              <a:rPr lang="en-IN" sz="4800" b="1" dirty="0">
                <a:solidFill>
                  <a:srgbClr val="0070C0">
                    <a:alpha val="99000"/>
                  </a:srgbClr>
                </a:solidFill>
                <a:latin typeface="Segoe UI Light" pitchFamily="34" charset="0"/>
              </a:rPr>
              <a:t>It’s open and flexible</a:t>
            </a:r>
          </a:p>
          <a:p>
            <a:pPr algn="just"/>
            <a:r>
              <a:rPr lang="en-IN" sz="3200" dirty="0">
                <a:solidFill>
                  <a:srgbClr val="00B0F0">
                    <a:alpha val="99000"/>
                  </a:srgbClr>
                </a:solidFill>
                <a:latin typeface="Segoe UI Light" pitchFamily="34" charset="0"/>
              </a:rPr>
              <a:t>Azure supports the broadest selection of operating systems, programming languages, frameworks, tools, databases and devices. Run Linux and </a:t>
            </a:r>
            <a:r>
              <a:rPr lang="en-IN" sz="3200" dirty="0" err="1">
                <a:solidFill>
                  <a:srgbClr val="00B0F0">
                    <a:alpha val="99000"/>
                  </a:srgbClr>
                </a:solidFill>
                <a:latin typeface="Segoe UI Light" pitchFamily="34" charset="0"/>
              </a:rPr>
              <a:t>Docker</a:t>
            </a:r>
            <a:r>
              <a:rPr lang="en-IN" sz="3200" dirty="0">
                <a:solidFill>
                  <a:srgbClr val="00B0F0">
                    <a:alpha val="99000"/>
                  </a:srgbClr>
                </a:solidFill>
                <a:latin typeface="Segoe UI Light" pitchFamily="34" charset="0"/>
              </a:rPr>
              <a:t> containers; build apps with JavaScript, Python, .NET, PHP, Java, Node.js; build </a:t>
            </a:r>
            <a:r>
              <a:rPr lang="en-IN" sz="3200" dirty="0" err="1">
                <a:solidFill>
                  <a:srgbClr val="00B0F0">
                    <a:alpha val="99000"/>
                  </a:srgbClr>
                </a:solidFill>
                <a:latin typeface="Segoe UI Light" pitchFamily="34" charset="0"/>
              </a:rPr>
              <a:t>backends</a:t>
            </a:r>
            <a:r>
              <a:rPr lang="en-IN" sz="3200" dirty="0">
                <a:solidFill>
                  <a:srgbClr val="00B0F0">
                    <a:alpha val="99000"/>
                  </a:srgbClr>
                </a:solidFill>
                <a:latin typeface="Segoe UI Light" pitchFamily="34" charset="0"/>
              </a:rPr>
              <a:t> for </a:t>
            </a:r>
            <a:r>
              <a:rPr lang="en-IN" sz="3200" dirty="0" err="1">
                <a:solidFill>
                  <a:srgbClr val="00B0F0">
                    <a:alpha val="99000"/>
                  </a:srgbClr>
                </a:solidFill>
                <a:latin typeface="Segoe UI Light" pitchFamily="34" charset="0"/>
              </a:rPr>
              <a:t>iOS</a:t>
            </a:r>
            <a:r>
              <a:rPr lang="en-IN" sz="3200" dirty="0">
                <a:solidFill>
                  <a:srgbClr val="00B0F0">
                    <a:alpha val="99000"/>
                  </a:srgbClr>
                </a:solidFill>
                <a:latin typeface="Segoe UI Light" pitchFamily="34" charset="0"/>
              </a:rPr>
              <a:t>, Android, and Windows devices. Azure supports the same technologies millions of developers and IT professionals already rely on and trust. </a:t>
            </a:r>
          </a:p>
          <a:p>
            <a:pPr algn="just"/>
            <a:endParaRPr lang="en-IN" sz="3600" dirty="0">
              <a:solidFill>
                <a:srgbClr val="00B0F0">
                  <a:alpha val="99000"/>
                </a:srgbClr>
              </a:solidFill>
              <a:latin typeface="Segoe UI Light" pitchFamily="34" charset="0"/>
            </a:endParaRPr>
          </a:p>
        </p:txBody>
      </p:sp>
      <p:pic>
        <p:nvPicPr>
          <p:cNvPr id="6146" name="Picture 2" descr="http://azure.microsoft.com/images/cvt-44581822ed2c17b105a3b5b04174f7316bf79054f1687cbe99076c07f55bc040/page/overview/what-is-azure/02-open.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122" y="4550261"/>
            <a:ext cx="4445019" cy="214313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442083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9543" y="522702"/>
            <a:ext cx="6094938" cy="830997"/>
          </a:xfrm>
          <a:prstGeom prst="rect">
            <a:avLst/>
          </a:prstGeom>
        </p:spPr>
        <p:txBody>
          <a:bodyPr wrap="none">
            <a:spAutoFit/>
          </a:bodyPr>
          <a:lstStyle/>
          <a:p>
            <a:r>
              <a:rPr lang="en-IN" sz="4800" b="1" dirty="0">
                <a:solidFill>
                  <a:srgbClr val="0070C0">
                    <a:alpha val="99000"/>
                  </a:srgbClr>
                </a:solidFill>
                <a:latin typeface="Segoe UI Light" pitchFamily="34" charset="0"/>
              </a:rPr>
              <a:t>It works with existing IT</a:t>
            </a:r>
          </a:p>
        </p:txBody>
      </p:sp>
      <p:pic>
        <p:nvPicPr>
          <p:cNvPr id="7170" name="Picture 2" descr="http://azure.microsoft.com/images/cvt-5292d2dcafc766932d148f045e5224737e5e72d5fb09c86e30e93915d76a5343/page/overview/what-is-azure/03-existing.png?t=pop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122" y="1937631"/>
            <a:ext cx="4913841" cy="378775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605803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5628" y="1098436"/>
            <a:ext cx="6721648" cy="830997"/>
          </a:xfrm>
          <a:prstGeom prst="rect">
            <a:avLst/>
          </a:prstGeom>
        </p:spPr>
        <p:txBody>
          <a:bodyPr wrap="none">
            <a:spAutoFit/>
          </a:bodyPr>
          <a:lstStyle/>
          <a:p>
            <a:r>
              <a:rPr lang="en-IN" sz="4800" b="1" dirty="0">
                <a:solidFill>
                  <a:srgbClr val="0070C0">
                    <a:alpha val="99000"/>
                  </a:srgbClr>
                </a:solidFill>
                <a:latin typeface="Segoe UI Light" pitchFamily="34" charset="0"/>
              </a:rPr>
              <a:t>It’s ready for any business</a:t>
            </a:r>
          </a:p>
        </p:txBody>
      </p:sp>
      <p:pic>
        <p:nvPicPr>
          <p:cNvPr id="11266" name="Picture 2" descr="http://azure.microsoft.com/images/cvt-b61dfdc0d3bd7c405a2d7401c50d8756db5b903b3e36a2ed910854bbf8eb7ea6/page/overview/what-is-azure/06-ready.png?t=pop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298" y="2921000"/>
            <a:ext cx="3623451" cy="293793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51284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036" y="922238"/>
            <a:ext cx="10770897" cy="1754326"/>
          </a:xfrm>
          <a:prstGeom prst="rect">
            <a:avLst/>
          </a:prstGeom>
        </p:spPr>
        <p:txBody>
          <a:bodyPr wrap="none">
            <a:spAutoFit/>
          </a:bodyPr>
          <a:lstStyle/>
          <a:p>
            <a:r>
              <a:rPr lang="en-IN" sz="4400" b="1" dirty="0">
                <a:solidFill>
                  <a:srgbClr val="0070C0">
                    <a:alpha val="99000"/>
                  </a:srgbClr>
                </a:solidFill>
                <a:latin typeface="Segoe UI Light" pitchFamily="34" charset="0"/>
              </a:rPr>
              <a:t>It’s economical and scalable</a:t>
            </a:r>
          </a:p>
          <a:p>
            <a:r>
              <a:rPr lang="en-IN" sz="3200" dirty="0">
                <a:solidFill>
                  <a:srgbClr val="00B0F0">
                    <a:alpha val="99000"/>
                  </a:srgbClr>
                </a:solidFill>
                <a:latin typeface="Segoe UI Light" pitchFamily="34" charset="0"/>
              </a:rPr>
              <a:t>Azure’s pay-as-you-go services can quickly scale up </a:t>
            </a:r>
          </a:p>
          <a:p>
            <a:r>
              <a:rPr lang="en-IN" sz="3200" dirty="0">
                <a:solidFill>
                  <a:srgbClr val="00B0F0">
                    <a:alpha val="99000"/>
                  </a:srgbClr>
                </a:solidFill>
                <a:latin typeface="Segoe UI Light" pitchFamily="34" charset="0"/>
              </a:rPr>
              <a:t>or down to match demand, so you only pay for what you use.</a:t>
            </a:r>
          </a:p>
        </p:txBody>
      </p:sp>
      <p:pic>
        <p:nvPicPr>
          <p:cNvPr id="12290" name="Picture 2" descr="http://azure.microsoft.com/images/cvt-d936374c81afd88cecbf69baa9d930df01db76886cf63d31fde5a20613defb9e/page/overview/what-is-azure/07-economical.png?t=pop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631" y="3170767"/>
            <a:ext cx="3190749" cy="241723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694679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21" y="518573"/>
            <a:ext cx="8534400" cy="4647426"/>
          </a:xfrm>
          <a:prstGeom prst="rect">
            <a:avLst/>
          </a:prstGeom>
        </p:spPr>
        <p:txBody>
          <a:bodyPr wrap="square">
            <a:spAutoFit/>
          </a:bodyPr>
          <a:lstStyle/>
          <a:p>
            <a:r>
              <a:rPr lang="en-IN" sz="4000" b="1" dirty="0">
                <a:solidFill>
                  <a:srgbClr val="0070C0">
                    <a:alpha val="99000"/>
                  </a:srgbClr>
                </a:solidFill>
                <a:latin typeface="Segoe UI Light" pitchFamily="34" charset="0"/>
              </a:rPr>
              <a:t>It enables you to unlock insights</a:t>
            </a:r>
          </a:p>
          <a:p>
            <a:endParaRPr lang="en-IN" sz="3200" b="1" dirty="0">
              <a:solidFill>
                <a:srgbClr val="0070C0">
                  <a:alpha val="99000"/>
                </a:srgbClr>
              </a:solidFill>
              <a:latin typeface="Segoe UI Light" pitchFamily="34" charset="0"/>
            </a:endParaRPr>
          </a:p>
          <a:p>
            <a:r>
              <a:rPr lang="en-IN" sz="3200" dirty="0">
                <a:solidFill>
                  <a:srgbClr val="00B0F0">
                    <a:alpha val="99000"/>
                  </a:srgbClr>
                </a:solidFill>
                <a:latin typeface="Segoe UI Light" pitchFamily="34" charset="0"/>
              </a:rPr>
              <a:t>Azure’s predictive analytics services like Machine Learning, Power BI and Stream Analytics are redefining business intelligence. Make smarter decisions, improve customer service, and uncover new business possibilities from your structured, unstructured, and streaming Internet of Things data. </a:t>
            </a:r>
          </a:p>
        </p:txBody>
      </p:sp>
      <p:pic>
        <p:nvPicPr>
          <p:cNvPr id="13314" name="Picture 2" descr="http://azure.microsoft.com/images/cvt-2b1015464fb00c4d57883275cdb4d21bcbd5fc2a29ed9dd830b7ed79d9d0a2db/page/overview/what-is-azure/08-unlock.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1721" y="4809067"/>
            <a:ext cx="2880463" cy="176028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3415549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endParaRPr lang="en-US" dirty="0">
              <a:solidFill>
                <a:schemeClr val="accent2">
                  <a:alpha val="99000"/>
                </a:schemeClr>
              </a:solidFill>
            </a:endParaRPr>
          </a:p>
        </p:txBody>
      </p:sp>
      <p:grpSp>
        <p:nvGrpSpPr>
          <p:cNvPr id="12" name="Group 11"/>
          <p:cNvGrpSpPr/>
          <p:nvPr/>
        </p:nvGrpSpPr>
        <p:grpSpPr>
          <a:xfrm>
            <a:off x="8116891"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8002"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9113"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226964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Agenda:</a:t>
            </a:r>
            <a:endParaRPr lang="en-IN" b="1" dirty="0"/>
          </a:p>
        </p:txBody>
      </p:sp>
      <p:sp>
        <p:nvSpPr>
          <p:cNvPr id="3" name="Content Placeholder 2"/>
          <p:cNvSpPr>
            <a:spLocks noGrp="1"/>
          </p:cNvSpPr>
          <p:nvPr>
            <p:ph sz="half" idx="1"/>
          </p:nvPr>
        </p:nvSpPr>
        <p:spPr>
          <a:xfrm>
            <a:off x="838200" y="1825625"/>
            <a:ext cx="3044868" cy="4351338"/>
          </a:xfrm>
        </p:spPr>
        <p:txBody>
          <a:bodyPr/>
          <a:lstStyle/>
          <a:p>
            <a:pPr marL="0" indent="0">
              <a:buNone/>
            </a:pPr>
            <a:r>
              <a:rPr lang="en-IN" b="1" dirty="0" smtClean="0"/>
              <a:t>Day 1 –</a:t>
            </a:r>
          </a:p>
          <a:p>
            <a:r>
              <a:rPr lang="en-IN" sz="2400" dirty="0" smtClean="0"/>
              <a:t>Overview of Azure</a:t>
            </a:r>
          </a:p>
          <a:p>
            <a:r>
              <a:rPr lang="en-IN" sz="2400" dirty="0" smtClean="0"/>
              <a:t>Creating &amp; Managing Services</a:t>
            </a:r>
          </a:p>
          <a:p>
            <a:r>
              <a:rPr lang="en-IN" sz="2400" dirty="0" smtClean="0"/>
              <a:t>About ARM</a:t>
            </a:r>
          </a:p>
          <a:p>
            <a:r>
              <a:rPr lang="en-IN" sz="2400" dirty="0" smtClean="0"/>
              <a:t>Azure App Services </a:t>
            </a:r>
          </a:p>
          <a:p>
            <a:pPr marL="0" indent="0">
              <a:buNone/>
            </a:pPr>
            <a:r>
              <a:rPr lang="en-IN" sz="2400" dirty="0" err="1" smtClean="0"/>
              <a:t>WebApps</a:t>
            </a:r>
            <a:r>
              <a:rPr lang="en-IN" sz="2400" dirty="0" smtClean="0"/>
              <a:t> – Mobile Apps – Logic Apps – API’s</a:t>
            </a:r>
          </a:p>
          <a:p>
            <a:endParaRPr lang="en-IN" dirty="0"/>
          </a:p>
        </p:txBody>
      </p:sp>
      <p:sp>
        <p:nvSpPr>
          <p:cNvPr id="4" name="Content Placeholder 3"/>
          <p:cNvSpPr>
            <a:spLocks noGrp="1"/>
          </p:cNvSpPr>
          <p:nvPr>
            <p:ph sz="half" idx="2"/>
          </p:nvPr>
        </p:nvSpPr>
        <p:spPr>
          <a:xfrm>
            <a:off x="8043797" y="1854374"/>
            <a:ext cx="3310003" cy="4351338"/>
          </a:xfrm>
        </p:spPr>
        <p:txBody>
          <a:bodyPr/>
          <a:lstStyle/>
          <a:p>
            <a:pPr marL="0" indent="0">
              <a:buNone/>
            </a:pPr>
            <a:r>
              <a:rPr lang="en-IN" b="1" dirty="0" smtClean="0"/>
              <a:t>Day 3 –</a:t>
            </a:r>
          </a:p>
          <a:p>
            <a:r>
              <a:rPr lang="en-IN" sz="2400" dirty="0" smtClean="0"/>
              <a:t>SQL Database on Azure</a:t>
            </a:r>
          </a:p>
          <a:p>
            <a:r>
              <a:rPr lang="en-IN" sz="2400" dirty="0" smtClean="0"/>
              <a:t>Azure Storage </a:t>
            </a:r>
          </a:p>
          <a:p>
            <a:r>
              <a:rPr lang="en-IN" sz="2400" dirty="0" smtClean="0"/>
              <a:t>Cosmos DB (</a:t>
            </a:r>
            <a:r>
              <a:rPr lang="en-IN" sz="2400" dirty="0" err="1" smtClean="0"/>
              <a:t>DocumentDB</a:t>
            </a:r>
            <a:r>
              <a:rPr lang="en-IN" sz="2400" dirty="0" smtClean="0"/>
              <a:t>)</a:t>
            </a:r>
          </a:p>
          <a:p>
            <a:r>
              <a:rPr lang="en-IN" sz="2400" dirty="0" smtClean="0"/>
              <a:t>Azure Service Bus</a:t>
            </a:r>
          </a:p>
          <a:p>
            <a:r>
              <a:rPr lang="en-IN" sz="2400" dirty="0" smtClean="0"/>
              <a:t>Azure Functions</a:t>
            </a:r>
          </a:p>
          <a:p>
            <a:r>
              <a:rPr lang="en-IN" sz="2400" dirty="0" smtClean="0"/>
              <a:t>Azure </a:t>
            </a:r>
            <a:r>
              <a:rPr lang="en-IN" sz="2400" dirty="0"/>
              <a:t>CDN</a:t>
            </a:r>
          </a:p>
          <a:p>
            <a:r>
              <a:rPr lang="en-IN" sz="2400" dirty="0" smtClean="0"/>
              <a:t>Azure ML</a:t>
            </a:r>
          </a:p>
          <a:p>
            <a:pPr marL="0" indent="0">
              <a:buNone/>
            </a:pPr>
            <a:endParaRPr lang="en-IN" sz="1800" dirty="0" smtClean="0"/>
          </a:p>
          <a:p>
            <a:endParaRPr lang="en-IN" sz="1800" dirty="0"/>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TextBox 5"/>
          <p:cNvSpPr txBox="1"/>
          <p:nvPr/>
        </p:nvSpPr>
        <p:spPr>
          <a:xfrm>
            <a:off x="4292252" y="1825625"/>
            <a:ext cx="3607496" cy="3847207"/>
          </a:xfrm>
          <a:prstGeom prst="rect">
            <a:avLst/>
          </a:prstGeom>
          <a:noFill/>
        </p:spPr>
        <p:txBody>
          <a:bodyPr wrap="square" rtlCol="0">
            <a:spAutoFit/>
          </a:bodyPr>
          <a:lstStyle/>
          <a:p>
            <a:r>
              <a:rPr lang="en-IN" sz="2800" b="1" dirty="0"/>
              <a:t>Day </a:t>
            </a:r>
            <a:r>
              <a:rPr lang="en-IN" sz="2800" b="1" dirty="0" smtClean="0"/>
              <a:t>2 –</a:t>
            </a:r>
          </a:p>
          <a:p>
            <a:pPr marL="285750" indent="-285750">
              <a:lnSpc>
                <a:spcPct val="150000"/>
              </a:lnSpc>
              <a:buFont typeface="Arial" panose="020B0604020202020204" pitchFamily="34" charset="0"/>
              <a:buChar char="•"/>
            </a:pPr>
            <a:r>
              <a:rPr lang="en-IN" sz="2400" dirty="0" smtClean="0"/>
              <a:t>Virtual Machines on Azure</a:t>
            </a:r>
          </a:p>
          <a:p>
            <a:pPr marL="285750" indent="-285750">
              <a:lnSpc>
                <a:spcPct val="150000"/>
              </a:lnSpc>
              <a:buFont typeface="Arial" panose="020B0604020202020204" pitchFamily="34" charset="0"/>
              <a:buChar char="•"/>
            </a:pPr>
            <a:r>
              <a:rPr lang="en-IN" sz="2400" dirty="0" err="1" smtClean="0"/>
              <a:t>Powershell</a:t>
            </a:r>
            <a:r>
              <a:rPr lang="en-IN" sz="2400" dirty="0" smtClean="0"/>
              <a:t> – CLI</a:t>
            </a:r>
          </a:p>
          <a:p>
            <a:pPr marL="285750" indent="-285750">
              <a:lnSpc>
                <a:spcPct val="150000"/>
              </a:lnSpc>
              <a:buFont typeface="Arial" panose="020B0604020202020204" pitchFamily="34" charset="0"/>
              <a:buChar char="•"/>
            </a:pPr>
            <a:r>
              <a:rPr lang="en-IN" sz="2400" dirty="0" smtClean="0"/>
              <a:t>V-Net</a:t>
            </a:r>
          </a:p>
          <a:p>
            <a:pPr marL="285750" indent="-285750">
              <a:lnSpc>
                <a:spcPct val="150000"/>
              </a:lnSpc>
              <a:buFont typeface="Arial" panose="020B0604020202020204" pitchFamily="34" charset="0"/>
              <a:buChar char="•"/>
            </a:pPr>
            <a:r>
              <a:rPr lang="en-IN" sz="2400" dirty="0" smtClean="0"/>
              <a:t>Traffic Manager on Azure</a:t>
            </a:r>
          </a:p>
          <a:p>
            <a:pPr marL="285750" indent="-285750">
              <a:lnSpc>
                <a:spcPct val="150000"/>
              </a:lnSpc>
              <a:buFont typeface="Arial" panose="020B0604020202020204" pitchFamily="34" charset="0"/>
              <a:buChar char="•"/>
            </a:pPr>
            <a:r>
              <a:rPr lang="en-IN" sz="2400" dirty="0" smtClean="0"/>
              <a:t>Azure AD</a:t>
            </a:r>
          </a:p>
        </p:txBody>
      </p:sp>
    </p:spTree>
    <p:extLst>
      <p:ext uri="{BB962C8B-B14F-4D97-AF65-F5344CB8AC3E}">
        <p14:creationId xmlns:p14="http://schemas.microsoft.com/office/powerpoint/2010/main" val="1402201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199960" y="1146128"/>
            <a:ext cx="2475790" cy="5171464"/>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On Premises</a:t>
              </a:r>
            </a:p>
          </p:txBody>
        </p:sp>
        <p:sp>
          <p:nvSpPr>
            <p:cNvPr id="96" name="Rectangle 9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dirty="0">
                  <a:solidFill>
                    <a:schemeClr val="bg1">
                      <a:alpha val="99000"/>
                    </a:schemeClr>
                  </a:solidFill>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Runtime</a:t>
              </a:r>
            </a:p>
          </p:txBody>
        </p:sp>
        <p:sp>
          <p:nvSpPr>
            <p:cNvPr id="105" name="Left Brace 104"/>
            <p:cNvSpPr/>
            <p:nvPr/>
          </p:nvSpPr>
          <p:spPr>
            <a:xfrm>
              <a:off x="1249156" y="2354254"/>
              <a:ext cx="137875"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62797">
                <a:defRPr/>
              </a:pPr>
              <a:endParaRPr lang="en-US" sz="1866">
                <a:solidFill>
                  <a:srgbClr val="FFFFFF"/>
                </a:solidFill>
                <a:latin typeface="Segoe UI"/>
                <a:ea typeface="Segoe UI" pitchFamily="34" charset="0"/>
                <a:cs typeface="Segoe UI" pitchFamily="34" charset="0"/>
              </a:endParaRPr>
            </a:p>
          </p:txBody>
        </p:sp>
        <p:sp>
          <p:nvSpPr>
            <p:cNvPr id="106" name="TextBox 52"/>
            <p:cNvSpPr txBox="1"/>
            <p:nvPr/>
          </p:nvSpPr>
          <p:spPr>
            <a:xfrm>
              <a:off x="855665" y="3766735"/>
              <a:ext cx="407810" cy="11787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You manage</a:t>
              </a:r>
            </a:p>
          </p:txBody>
        </p:sp>
      </p:grpSp>
      <p:grpSp>
        <p:nvGrpSpPr>
          <p:cNvPr id="107" name="Group 106"/>
          <p:cNvGrpSpPr/>
          <p:nvPr/>
        </p:nvGrpSpPr>
        <p:grpSpPr>
          <a:xfrm>
            <a:off x="3029190" y="1146130"/>
            <a:ext cx="3067816" cy="5321627"/>
            <a:chOff x="3377366" y="1698693"/>
            <a:chExt cx="2771925" cy="4810862"/>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Infrastructure</a:t>
              </a:r>
            </a:p>
            <a:p>
              <a:pPr algn="ctr" defTabSz="1462797">
                <a:defRPr/>
              </a:pPr>
              <a:r>
                <a:rPr lang="en-US" sz="1866" dirty="0">
                  <a:solidFill>
                    <a:srgbClr val="595959">
                      <a:alpha val="99000"/>
                    </a:srgbClr>
                  </a:solidFill>
                  <a:latin typeface="Segoe UI"/>
                  <a:ea typeface="Kozuka Gothic Pro R" pitchFamily="34" charset="-128"/>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19" name="TextBox 56"/>
            <p:cNvSpPr txBox="1"/>
            <p:nvPr/>
          </p:nvSpPr>
          <p:spPr>
            <a:xfrm flipH="1">
              <a:off x="5741481" y="4418782"/>
              <a:ext cx="407810" cy="209077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21" name="TextBox 58"/>
            <p:cNvSpPr txBox="1"/>
            <p:nvPr/>
          </p:nvSpPr>
          <p:spPr>
            <a:xfrm>
              <a:off x="3377366" y="2865024"/>
              <a:ext cx="407810" cy="11787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You manage</a:t>
              </a:r>
            </a:p>
          </p:txBody>
        </p:sp>
      </p:grpSp>
      <p:grpSp>
        <p:nvGrpSpPr>
          <p:cNvPr id="122" name="Group 121"/>
          <p:cNvGrpSpPr/>
          <p:nvPr/>
        </p:nvGrpSpPr>
        <p:grpSpPr>
          <a:xfrm>
            <a:off x="6146339" y="1146131"/>
            <a:ext cx="2995318" cy="5180617"/>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Platform</a:t>
              </a:r>
            </a:p>
            <a:p>
              <a:pPr algn="ctr" defTabSz="1462797">
                <a:defRPr/>
              </a:pPr>
              <a:r>
                <a:rPr lang="en-US" sz="1866" dirty="0">
                  <a:solidFill>
                    <a:srgbClr val="595959">
                      <a:alpha val="99000"/>
                    </a:srgbClr>
                  </a:solidFill>
                  <a:latin typeface="Segoe UI"/>
                  <a:ea typeface="Kozuka Gothic Pro R" pitchFamily="34" charset="-128"/>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25" name="TextBox 54"/>
            <p:cNvSpPr txBox="1"/>
            <p:nvPr/>
          </p:nvSpPr>
          <p:spPr>
            <a:xfrm flipH="1">
              <a:off x="8278032" y="3792414"/>
              <a:ext cx="407810" cy="209077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27" name="TextBox 60"/>
            <p:cNvSpPr txBox="1"/>
            <p:nvPr/>
          </p:nvSpPr>
          <p:spPr>
            <a:xfrm>
              <a:off x="5979422" y="2166540"/>
              <a:ext cx="407810" cy="11787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dirty="0">
                  <a:solidFill>
                    <a:sysClr val="window" lastClr="FFFFFF">
                      <a:alpha val="99000"/>
                    </a:sysClr>
                  </a:solidFill>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Data</a:t>
              </a:r>
            </a:p>
          </p:txBody>
        </p:sp>
      </p:grpSp>
      <p:grpSp>
        <p:nvGrpSpPr>
          <p:cNvPr id="137" name="Group 136"/>
          <p:cNvGrpSpPr/>
          <p:nvPr/>
        </p:nvGrpSpPr>
        <p:grpSpPr>
          <a:xfrm>
            <a:off x="9309766" y="1146129"/>
            <a:ext cx="2726764" cy="5180615"/>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Software</a:t>
              </a:r>
            </a:p>
            <a:p>
              <a:pPr algn="ctr" defTabSz="1462797">
                <a:defRPr/>
              </a:pPr>
              <a:r>
                <a:rPr lang="en-US" sz="1866" dirty="0">
                  <a:solidFill>
                    <a:srgbClr val="595959">
                      <a:alpha val="99000"/>
                    </a:srgbClr>
                  </a:solidFill>
                  <a:latin typeface="Segoe UI"/>
                  <a:ea typeface="Kozuka Gothic Pro R" pitchFamily="34" charset="-128"/>
                </a:rPr>
                <a:t>(as a Service)</a:t>
              </a:r>
            </a:p>
          </p:txBody>
        </p:sp>
        <p:sp>
          <p:nvSpPr>
            <p:cNvPr id="139" name="Left Brace 138"/>
            <p:cNvSpPr/>
            <p:nvPr/>
          </p:nvSpPr>
          <p:spPr>
            <a:xfrm flipH="1">
              <a:off x="10688405" y="2335204"/>
              <a:ext cx="200055"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40" name="TextBox 64"/>
            <p:cNvSpPr txBox="1"/>
            <p:nvPr/>
          </p:nvSpPr>
          <p:spPr>
            <a:xfrm flipH="1">
              <a:off x="10896117" y="3320511"/>
              <a:ext cx="407810" cy="209077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dirty="0">
                  <a:solidFill>
                    <a:sysClr val="window" lastClr="FFFFFF">
                      <a:alpha val="99000"/>
                    </a:sysClr>
                  </a:solidFill>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Data</a:t>
              </a:r>
            </a:p>
          </p:txBody>
        </p:sp>
      </p:grpSp>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88065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ging.servercloudcanada.com/wp-content/uploads/2013/11/defin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89447"/>
            <a:ext cx="5212292" cy="44180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ttgtmedia.com/rms/computerweekly/photogalleries/241360/2357_20_the-difference-between-saas-paas-and-iaa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07" y="206380"/>
            <a:ext cx="6571689" cy="42978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209449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16248" y="2930463"/>
            <a:ext cx="11149013" cy="747897"/>
          </a:xfrm>
          <a:prstGeom prst="rect">
            <a:avLst/>
          </a:prstGeom>
        </p:spPr>
        <p:txBody>
          <a:bodyPr/>
          <a:lstStyle/>
          <a:p>
            <a:r>
              <a:rPr lang="en-US" dirty="0"/>
              <a:t>Enterprise Scenarios</a:t>
            </a:r>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Tree>
    <p:extLst>
      <p:ext uri="{BB962C8B-B14F-4D97-AF65-F5344CB8AC3E}">
        <p14:creationId xmlns:p14="http://schemas.microsoft.com/office/powerpoint/2010/main" val="33868147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Hybrid Cloud</a:t>
            </a:r>
          </a:p>
        </p:txBody>
      </p:sp>
      <p:pic>
        <p:nvPicPr>
          <p:cNvPr id="32" name="Picture 31"/>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Tree>
    <p:extLst>
      <p:ext uri="{BB962C8B-B14F-4D97-AF65-F5344CB8AC3E}">
        <p14:creationId xmlns:p14="http://schemas.microsoft.com/office/powerpoint/2010/main" val="17320688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The problem with identity </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3" name="Rectangle 2"/>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870004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Identity</a:t>
            </a:r>
          </a:p>
        </p:txBody>
      </p:sp>
      <p:pic>
        <p:nvPicPr>
          <p:cNvPr id="13" name="Picture 12"/>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24773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Security and Compliance</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637763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Application Development</a:t>
            </a:r>
          </a:p>
        </p:txBody>
      </p:sp>
      <p:pic>
        <p:nvPicPr>
          <p:cNvPr id="12" name="Picture 11"/>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767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6248" y="2930462"/>
            <a:ext cx="11149013" cy="1218478"/>
          </a:xfrm>
          <a:prstGeom prst="rect">
            <a:avLst/>
          </a:prstGeom>
        </p:spPr>
        <p:txBody>
          <a:bodyPr>
            <a:normAutofit/>
          </a:bodyPr>
          <a:lstStyle/>
          <a:p>
            <a:r>
              <a:rPr lang="en-US" dirty="0"/>
              <a:t>OSS in Azure</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3" name="Rectangle 2"/>
          <p:cNvSpPr/>
          <p:nvPr/>
        </p:nvSpPr>
        <p:spPr>
          <a:xfrm>
            <a:off x="5727009" y="1203580"/>
            <a:ext cx="4827604" cy="584775"/>
          </a:xfrm>
          <a:prstGeom prst="rect">
            <a:avLst/>
          </a:prstGeom>
        </p:spPr>
        <p:txBody>
          <a:bodyPr wrap="none">
            <a:spAutoFit/>
          </a:bodyPr>
          <a:lstStyle/>
          <a:p>
            <a:r>
              <a:rPr lang="en-US" sz="3200" dirty="0"/>
              <a:t>http://open.microsoft.com/</a:t>
            </a:r>
          </a:p>
        </p:txBody>
      </p:sp>
    </p:spTree>
    <p:extLst>
      <p:ext uri="{BB962C8B-B14F-4D97-AF65-F5344CB8AC3E}">
        <p14:creationId xmlns:p14="http://schemas.microsoft.com/office/powerpoint/2010/main" val="8711111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Microsoft Azure Open Source Support</a:t>
            </a:r>
          </a:p>
        </p:txBody>
      </p:sp>
      <p:pic>
        <p:nvPicPr>
          <p:cNvPr id="10" name="Picture 9"/>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09458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1" y="89420"/>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662009" y="3779520"/>
            <a:ext cx="2214880" cy="2527311"/>
          </a:xfrm>
          <a:prstGeom prst="rect">
            <a:avLst/>
          </a:prstGeom>
        </p:spPr>
      </p:pic>
      <p:sp>
        <p:nvSpPr>
          <p:cNvPr id="4" name="Rectangle 3"/>
          <p:cNvSpPr/>
          <p:nvPr/>
        </p:nvSpPr>
        <p:spPr bwMode="auto">
          <a:xfrm>
            <a:off x="5111076" y="89420"/>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3399794" y="930199"/>
            <a:ext cx="8666693" cy="4832635"/>
          </a:xfrm>
          <a:prstGeom prst="rect">
            <a:avLst/>
          </a:prstGeom>
        </p:spPr>
        <p:txBody>
          <a:bodyPr>
            <a:noAutofit/>
          </a:bodyPr>
          <a:lstStyle/>
          <a:p>
            <a:pPr marL="0" indent="0" algn="just">
              <a:buNone/>
            </a:pPr>
            <a:r>
              <a:rPr lang="en-IN" sz="4000" dirty="0">
                <a:solidFill>
                  <a:srgbClr val="00B0F0">
                    <a:alpha val="99000"/>
                  </a:srgbClr>
                </a:solidFill>
                <a:latin typeface="Segoe UI Light" pitchFamily="34" charset="0"/>
              </a:rPr>
              <a:t>The practice of using a network of remote servers hosted on the Internet to store, manage, and process data, rather than a local server or a personal computer.</a:t>
            </a:r>
          </a:p>
          <a:p>
            <a:pPr marL="0" indent="0">
              <a:buNone/>
            </a:pPr>
            <a:r>
              <a:rPr lang="en-US" sz="4000" dirty="0">
                <a:solidFill>
                  <a:srgbClr val="00B0F0">
                    <a:alpha val="99000"/>
                  </a:srgbClr>
                </a:solidFill>
                <a:latin typeface="Segoe UI Light" pitchFamily="34" charset="0"/>
              </a:rPr>
              <a:t>An approach to computing that’s about internet scale 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649" y="1054024"/>
            <a:ext cx="1348677" cy="1333085"/>
          </a:xfrm>
          <a:prstGeom prst="rect">
            <a:avLst/>
          </a:prstGeom>
        </p:spPr>
      </p:pic>
      <p:sp>
        <p:nvSpPr>
          <p:cNvPr id="2" name="Footer Placeholder 1"/>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169536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8" presetClass="emph" presetSubtype="0" repeatCount="indefinite" fill="hold" nodeType="afterEffect">
                                  <p:stCondLst>
                                    <p:cond delay="200"/>
                                  </p:stCondLst>
                                  <p:childTnLst>
                                    <p:animRot by="-21600000">
                                      <p:cBhvr>
                                        <p:cTn id="29"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Microsoft Loves Linux?</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30566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SQL Server on Linux</a:t>
            </a:r>
          </a:p>
        </p:txBody>
      </p:sp>
      <p:pic>
        <p:nvPicPr>
          <p:cNvPr id="10" name="Picture 9"/>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79662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6836" y="139602"/>
            <a:ext cx="11149013" cy="756934"/>
          </a:xfrm>
          <a:prstGeom prst="rect">
            <a:avLst/>
          </a:prstGeom>
        </p:spPr>
        <p:txBody>
          <a:bodyPr/>
          <a:lstStyle/>
          <a:p>
            <a:r>
              <a:rPr lang="en-US" dirty="0"/>
              <a:t>Microsoft Azure Open Source Support</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Tree>
    <p:extLst>
      <p:ext uri="{BB962C8B-B14F-4D97-AF65-F5344CB8AC3E}">
        <p14:creationId xmlns:p14="http://schemas.microsoft.com/office/powerpoint/2010/main" val="39407451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Footer Placeholder 1"/>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164851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sp>
        <p:nvSpPr>
          <p:cNvPr id="7" name="Title 1"/>
          <p:cNvSpPr txBox="1">
            <a:spLocks/>
          </p:cNvSpPr>
          <p:nvPr/>
        </p:nvSpPr>
        <p:spPr>
          <a:xfrm>
            <a:off x="403747" y="1022492"/>
            <a:ext cx="8139752" cy="44639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panose="020B0502040204020203" pitchFamily="34" charset="0"/>
                <a:ea typeface="Segoe UI" panose="020B0502040204020203" pitchFamily="34" charset="0"/>
                <a:cs typeface="Segoe UI" panose="020B0502040204020203" pitchFamily="34" charset="0"/>
              </a:rPr>
              <a:t>Enter Text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80"/>
            <a:ext cx="12192000" cy="6849639"/>
          </a:xfrm>
          <a:prstGeom prst="rect">
            <a:avLst/>
          </a:prstGeom>
        </p:spPr>
      </p:pic>
      <p:sp>
        <p:nvSpPr>
          <p:cNvPr id="3" name="TextBox 2"/>
          <p:cNvSpPr txBox="1"/>
          <p:nvPr/>
        </p:nvSpPr>
        <p:spPr>
          <a:xfrm>
            <a:off x="1292736" y="1347537"/>
            <a:ext cx="9606527" cy="646331"/>
          </a:xfrm>
          <a:prstGeom prst="rect">
            <a:avLst/>
          </a:prstGeom>
          <a:noFill/>
        </p:spPr>
        <p:txBody>
          <a:bodyPr wrap="square" rtlCol="0">
            <a:spAutoFit/>
          </a:bodyPr>
          <a:lstStyle/>
          <a:p>
            <a:pPr algn="ctr"/>
            <a:r>
              <a:rPr lang="en-IN" sz="3600" dirty="0" smtClean="0"/>
              <a:t>Thanks for Joining!!</a:t>
            </a:r>
            <a:endParaRPr lang="en-IN"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47" y="2001530"/>
            <a:ext cx="3528461" cy="3528461"/>
          </a:xfrm>
          <a:prstGeom prst="rect">
            <a:avLst/>
          </a:prstGeom>
        </p:spPr>
      </p:pic>
      <p:sp>
        <p:nvSpPr>
          <p:cNvPr id="6" name="TextBox 5"/>
          <p:cNvSpPr txBox="1"/>
          <p:nvPr/>
        </p:nvSpPr>
        <p:spPr>
          <a:xfrm>
            <a:off x="4559298" y="2832193"/>
            <a:ext cx="5409398" cy="1846659"/>
          </a:xfrm>
          <a:prstGeom prst="rect">
            <a:avLst/>
          </a:prstGeom>
          <a:noFill/>
        </p:spPr>
        <p:txBody>
          <a:bodyPr wrap="square" rtlCol="0">
            <a:spAutoFit/>
          </a:bodyPr>
          <a:lstStyle/>
          <a:p>
            <a:r>
              <a:rPr lang="en-IN" sz="3600" b="1" dirty="0" smtClean="0"/>
              <a:t>Abdul Rasheed Feroz Khan</a:t>
            </a:r>
          </a:p>
          <a:p>
            <a:endParaRPr lang="en-IN" dirty="0"/>
          </a:p>
          <a:p>
            <a:r>
              <a:rPr lang="en-IN" sz="2000" dirty="0" smtClean="0"/>
              <a:t>Feel free to reach me for any queries:</a:t>
            </a:r>
          </a:p>
          <a:p>
            <a:r>
              <a:rPr lang="en-IN" sz="2000" b="1" dirty="0"/>
              <a:t>@</a:t>
            </a:r>
            <a:r>
              <a:rPr lang="en-IN" sz="2000" b="1" dirty="0" err="1" smtClean="0"/>
              <a:t>TechFero</a:t>
            </a:r>
            <a:r>
              <a:rPr lang="en-IN" sz="2000" b="1" dirty="0" smtClean="0"/>
              <a:t> | @</a:t>
            </a:r>
            <a:r>
              <a:rPr lang="en-IN" sz="2000" b="1" dirty="0" err="1" smtClean="0"/>
              <a:t>CodeSizzler</a:t>
            </a:r>
            <a:endParaRPr lang="en-IN" sz="2000" b="1" dirty="0"/>
          </a:p>
          <a:p>
            <a:r>
              <a:rPr lang="en-IN" sz="2000" dirty="0" smtClean="0">
                <a:hlinkClick r:id="rId4"/>
              </a:rPr>
              <a:t>developer.fero@outlook.com</a:t>
            </a:r>
            <a:r>
              <a:rPr lang="en-IN" sz="2000" dirty="0" smtClean="0"/>
              <a:t>  </a:t>
            </a:r>
            <a:endParaRPr lang="en-IN" sz="2000" dirty="0"/>
          </a:p>
        </p:txBody>
      </p:sp>
      <p:sp>
        <p:nvSpPr>
          <p:cNvPr id="8" name="Footer Placeholder 7"/>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2048529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6022" y="609601"/>
            <a:ext cx="11072639" cy="2624887"/>
          </a:xfrm>
        </p:spPr>
        <p:txBody>
          <a:bodyPr>
            <a:normAutofit fontScale="92500" lnSpcReduction="10000"/>
          </a:bodyPr>
          <a:lstStyle/>
          <a:p>
            <a:pPr>
              <a:spcBef>
                <a:spcPts val="1799"/>
              </a:spcBef>
            </a:pPr>
            <a:r>
              <a:rPr lang="en-US" sz="4800" dirty="0">
                <a:solidFill>
                  <a:schemeClr val="tx1"/>
                </a:solidFill>
              </a:rPr>
              <a:t>Why the cloud?</a:t>
            </a:r>
          </a:p>
          <a:p>
            <a:pPr>
              <a:spcBef>
                <a:spcPts val="1799"/>
              </a:spcBef>
            </a:pPr>
            <a:r>
              <a:rPr lang="en-US" sz="3200" dirty="0">
                <a:solidFill>
                  <a:schemeClr val="tx1"/>
                </a:solidFill>
              </a:rPr>
              <a:t>Rapidly setup environments to drive business priorities</a:t>
            </a:r>
          </a:p>
          <a:p>
            <a:pPr>
              <a:spcBef>
                <a:spcPts val="1799"/>
              </a:spcBef>
            </a:pPr>
            <a:r>
              <a:rPr lang="en-US" sz="3200" dirty="0">
                <a:solidFill>
                  <a:schemeClr val="tx1"/>
                </a:solidFill>
              </a:rPr>
              <a:t>Scale to meet peak demands </a:t>
            </a:r>
          </a:p>
          <a:p>
            <a:pPr>
              <a:spcBef>
                <a:spcPts val="1799"/>
              </a:spcBef>
            </a:pPr>
            <a:r>
              <a:rPr lang="en-US" sz="3200" dirty="0">
                <a:solidFill>
                  <a:schemeClr val="tx1"/>
                </a:solidFill>
              </a:rPr>
              <a:t>Increase daily activities, efficiency and reduced cost.</a:t>
            </a:r>
          </a:p>
          <a:p>
            <a:endParaRPr lang="en-US" sz="3200" dirty="0">
              <a:solidFill>
                <a:schemeClr val="tx1"/>
              </a:solidFill>
            </a:endParaRPr>
          </a:p>
          <a:p>
            <a:endParaRPr lang="en-US" sz="3200" dirty="0">
              <a:solidFill>
                <a:schemeClr val="tx1"/>
              </a:solidFill>
            </a:endParaRPr>
          </a:p>
        </p:txBody>
      </p:sp>
      <p:grpSp>
        <p:nvGrpSpPr>
          <p:cNvPr id="4" name="Group 3"/>
          <p:cNvGrpSpPr/>
          <p:nvPr/>
        </p:nvGrpSpPr>
        <p:grpSpPr>
          <a:xfrm>
            <a:off x="7910597" y="3436765"/>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solidFill>
                  <a:schemeClr val="tx1"/>
                </a:soli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solidFill>
                    <a:srgbClr val="FFFF00"/>
                  </a:soli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grpSp>
      <p:grpSp>
        <p:nvGrpSpPr>
          <p:cNvPr id="8" name="Group 7"/>
          <p:cNvGrpSpPr/>
          <p:nvPr/>
        </p:nvGrpSpPr>
        <p:grpSpPr>
          <a:xfrm>
            <a:off x="4273902" y="3432883"/>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solidFill>
                  <a:schemeClr val="tx1"/>
                </a:soli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solidFill>
                    <a:srgbClr val="FFFF00"/>
                  </a:soli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grpSp>
      </p:grpSp>
      <p:grpSp>
        <p:nvGrpSpPr>
          <p:cNvPr id="16" name="Group 15"/>
          <p:cNvGrpSpPr/>
          <p:nvPr/>
        </p:nvGrpSpPr>
        <p:grpSpPr>
          <a:xfrm>
            <a:off x="591375" y="3432883"/>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solidFill>
                  <a:schemeClr val="tx1"/>
                </a:soli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solidFill>
                    <a:srgbClr val="FFFF00"/>
                  </a:soli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p>
          </p:txBody>
        </p:sp>
      </p:grpSp>
      <p:sp>
        <p:nvSpPr>
          <p:cNvPr id="2" name="Footer Placeholder 1"/>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5364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660121" y="162865"/>
            <a:ext cx="8980466"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b="1" spc="-100" dirty="0">
                <a:ln w="3175">
                  <a:noFill/>
                </a:ln>
                <a:solidFill>
                  <a:srgbClr val="0070C0"/>
                </a:solidFill>
                <a:latin typeface="Segoe UI Light" pitchFamily="34" charset="0"/>
                <a:cs typeface="Arial" charset="0"/>
              </a:rPr>
              <a:t>What is Microsoft Azure?</a:t>
            </a:r>
            <a:endParaRPr lang="en-US" altLang="zh-CN" sz="5400" b="1" spc="-100" dirty="0">
              <a:ln w="3175">
                <a:noFill/>
              </a:ln>
              <a:solidFill>
                <a:srgbClr val="0070C0"/>
              </a:solidFill>
              <a:latin typeface="Segoe UI Light" pitchFamily="34" charset="0"/>
              <a:cs typeface="Arial" charset="0"/>
            </a:endParaRPr>
          </a:p>
        </p:txBody>
      </p:sp>
      <p:sp>
        <p:nvSpPr>
          <p:cNvPr id="3" name="Text Placeholder 2"/>
          <p:cNvSpPr>
            <a:spLocks noGrp="1"/>
          </p:cNvSpPr>
          <p:nvPr>
            <p:ph idx="4294967295"/>
          </p:nvPr>
        </p:nvSpPr>
        <p:spPr>
          <a:xfrm>
            <a:off x="2507722" y="1369684"/>
            <a:ext cx="9496430" cy="4353780"/>
          </a:xfrm>
          <a:prstGeom prst="rect">
            <a:avLst/>
          </a:prstGeom>
        </p:spPr>
        <p:txBody>
          <a:bodyPr>
            <a:normAutofit/>
          </a:bodyPr>
          <a:lstStyle/>
          <a:p>
            <a:pPr marL="0" indent="0" algn="just">
              <a:buNone/>
            </a:pPr>
            <a:r>
              <a:rPr lang="en-IN" sz="4000" dirty="0">
                <a:solidFill>
                  <a:srgbClr val="00B0F0">
                    <a:alpha val="99000"/>
                  </a:srgbClr>
                </a:solidFill>
                <a:latin typeface="Segoe UI Light" pitchFamily="34" charset="0"/>
              </a:rPr>
              <a:t>Azure is Microsoft’s cloud computing platform, a growing collection of </a:t>
            </a:r>
            <a:r>
              <a:rPr lang="en-IN" sz="4000" b="1" dirty="0">
                <a:solidFill>
                  <a:srgbClr val="00B0F0">
                    <a:alpha val="99000"/>
                  </a:srgbClr>
                </a:solidFill>
                <a:latin typeface="Segoe UI Light" pitchFamily="34" charset="0"/>
              </a:rPr>
              <a:t>integrated services</a:t>
            </a:r>
            <a:r>
              <a:rPr lang="en-IN" sz="4000" dirty="0">
                <a:solidFill>
                  <a:srgbClr val="00B0F0">
                    <a:alpha val="99000"/>
                  </a:srgbClr>
                </a:solidFill>
                <a:latin typeface="Segoe UI Light" pitchFamily="34" charset="0"/>
              </a:rPr>
              <a:t>—analytics, computing, database, mobile, networking, storage, and web—for moving faster, achieving more, and saving money.</a:t>
            </a:r>
          </a:p>
          <a:p>
            <a:pPr marL="0" indent="0" algn="just">
              <a:buNone/>
            </a:pPr>
            <a:endParaRPr lang="en-US" sz="4000" dirty="0">
              <a:solidFill>
                <a:srgbClr val="00B0F0">
                  <a:alpha val="99000"/>
                </a:srgbClr>
              </a:solidFill>
              <a:latin typeface="Segoe UI Light"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5148" y="6182663"/>
            <a:ext cx="3293533" cy="41917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3" y="4592465"/>
            <a:ext cx="2590789" cy="2202171"/>
          </a:xfrm>
          <a:prstGeom prst="rect">
            <a:avLst/>
          </a:prstGeom>
        </p:spPr>
      </p:pic>
      <p:sp>
        <p:nvSpPr>
          <p:cNvPr id="7" name="Footer Placeholder 6"/>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280901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6917" y="544009"/>
            <a:ext cx="9336911" cy="894085"/>
          </a:xfrm>
          <a:ln w="28575">
            <a:solidFill>
              <a:schemeClr val="tx1"/>
            </a:solidFill>
          </a:ln>
        </p:spPr>
        <p:txBody>
          <a:bodyPr>
            <a:normAutofit/>
          </a:bodyPr>
          <a:lstStyle/>
          <a:p>
            <a:r>
              <a:rPr lang="en-US" sz="4400" b="1" dirty="0"/>
              <a:t>Demo</a:t>
            </a:r>
            <a:r>
              <a:rPr lang="en-US" sz="4400" dirty="0"/>
              <a:t> – How the Azure Portal Looks likes</a:t>
            </a:r>
          </a:p>
        </p:txBody>
      </p:sp>
      <p:pic>
        <p:nvPicPr>
          <p:cNvPr id="4" name="Picture 3"/>
          <p:cNvPicPr>
            <a:picLocks noChangeAspect="1"/>
          </p:cNvPicPr>
          <p:nvPr/>
        </p:nvPicPr>
        <p:blipFill>
          <a:blip r:embed="rId2"/>
          <a:stretch>
            <a:fillRect/>
          </a:stretch>
        </p:blipFill>
        <p:spPr>
          <a:xfrm>
            <a:off x="1226917" y="1611710"/>
            <a:ext cx="9425827" cy="4949961"/>
          </a:xfrm>
          <a:prstGeom prst="rect">
            <a:avLst/>
          </a:prstGeom>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980938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71023"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latin typeface="Segoe UI Light"/>
                  <a:cs typeface="Segoe UI Light" panose="020B0502040204020203" pitchFamily="34" charset="0"/>
                </a:rPr>
                <a:t>Fortune 500 using Azure</a:t>
              </a:r>
              <a:endParaRPr lang="en-US" sz="1999" dirty="0">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smtClean="0">
                  <a:latin typeface="Segoe UI Light" panose="020B0502040204020203" pitchFamily="34" charset="0"/>
                  <a:cs typeface="Segoe UI Light" panose="020B0502040204020203" pitchFamily="34" charset="0"/>
                </a:rPr>
                <a:t>&gt;90</a:t>
              </a:r>
              <a:r>
                <a:rPr lang="en-US" sz="5880" dirty="0" smtClean="0">
                  <a:latin typeface="Segoe UI Light" panose="020B0502040204020203" pitchFamily="34" charset="0"/>
                  <a:cs typeface="Segoe UI Light" panose="020B0502040204020203" pitchFamily="34" charset="0"/>
                </a:rPr>
                <a:t>%</a:t>
              </a:r>
              <a:endParaRPr lang="en-US" sz="13524"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621"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a:latin typeface="Segoe UI Light" panose="020B0502040204020203" pitchFamily="34" charset="0"/>
                  <a:cs typeface="Segoe UI Light" panose="020B0502040204020203" pitchFamily="34" charset="0"/>
                </a:rPr>
                <a:t>&gt;</a:t>
              </a:r>
              <a:r>
                <a:rPr lang="en-US" sz="9597" dirty="0">
                  <a:latin typeface="Segoe UI Light" panose="020B0502040204020203" pitchFamily="34" charset="0"/>
                  <a:cs typeface="Segoe UI Light" panose="020B0502040204020203" pitchFamily="34" charset="0"/>
                </a:rPr>
                <a:t>300</a:t>
              </a:r>
              <a:r>
                <a:rPr lang="en-US" sz="7998" dirty="0">
                  <a:latin typeface="Segoe UI Light" panose="020B0502040204020203" pitchFamily="34" charset="0"/>
                  <a:cs typeface="Segoe UI Light" panose="020B0502040204020203" pitchFamily="34" charset="0"/>
                </a:rPr>
                <a:t>k</a:t>
              </a:r>
              <a:endParaRPr lang="en-US" sz="9597" dirty="0">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latin typeface="Segoe UI Light"/>
                  <a:cs typeface="Segoe UI Light" panose="020B0502040204020203" pitchFamily="34" charset="0"/>
                </a:rPr>
                <a:t>Active websites</a:t>
              </a:r>
              <a:endParaRPr lang="en-US" sz="3199" dirty="0">
                <a:latin typeface="Segoe UI Light"/>
                <a:cs typeface="Segoe UI Light" panose="020B0502040204020203" pitchFamily="34" charset="0"/>
              </a:endParaRPr>
            </a:p>
          </p:txBody>
        </p:sp>
      </p:grpSp>
      <p:cxnSp>
        <p:nvCxnSpPr>
          <p:cNvPr id="27" name="Straight Connector 26"/>
          <p:cNvCxnSpPr/>
          <p:nvPr/>
        </p:nvCxnSpPr>
        <p:spPr>
          <a:xfrm>
            <a:off x="4064817" y="1381"/>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6715" y="1381"/>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53"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3758"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a:latin typeface="Segoe UI Light" panose="020B0502040204020203" pitchFamily="34" charset="0"/>
                  <a:cs typeface="Segoe UI Light" panose="020B0502040204020203" pitchFamily="34" charset="0"/>
                </a:rPr>
                <a:t>More than</a:t>
              </a:r>
            </a:p>
            <a:p>
              <a:pPr algn="ctr" defTabSz="914126">
                <a:lnSpc>
                  <a:spcPct val="95000"/>
                </a:lnSpc>
                <a:buSzPct val="90000"/>
              </a:pPr>
              <a:r>
                <a:rPr lang="en-US" sz="7198" spc="-294" dirty="0" smtClean="0">
                  <a:latin typeface="Segoe UI Light" panose="020B0502040204020203" pitchFamily="34" charset="0"/>
                  <a:cs typeface="Segoe UI Light" panose="020B0502040204020203" pitchFamily="34" charset="0"/>
                </a:rPr>
                <a:t>1,400,000</a:t>
              </a:r>
              <a:endParaRPr lang="en-US" sz="4799" spc="-294" dirty="0">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latin typeface="Segoe UI Light"/>
                </a:rPr>
                <a:t>SQL Databases in Azure</a:t>
              </a:r>
            </a:p>
          </p:txBody>
        </p:sp>
      </p:grpSp>
      <p:grpSp>
        <p:nvGrpSpPr>
          <p:cNvPr id="60" name="Group 59"/>
          <p:cNvGrpSpPr/>
          <p:nvPr/>
        </p:nvGrpSpPr>
        <p:grpSpPr>
          <a:xfrm>
            <a:off x="-96287" y="3441525"/>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a:latin typeface="Segoe UI Light" panose="020B0502040204020203" pitchFamily="34" charset="0"/>
                  <a:cs typeface="Segoe UI Light" panose="020B0502040204020203" pitchFamily="34" charset="0"/>
                </a:rPr>
                <a:t>&gt;30</a:t>
              </a:r>
              <a:endParaRPr lang="en-US" sz="9408" dirty="0">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latin typeface="Segoe UI Light" panose="020B0502040204020203" pitchFamily="34" charset="0"/>
                  <a:cs typeface="Segoe UI Light" panose="020B0502040204020203" pitchFamily="34" charset="0"/>
                </a:rPr>
                <a:t>TRILLION</a:t>
              </a:r>
              <a:r>
                <a:rPr lang="en-US" sz="2799" dirty="0">
                  <a:latin typeface="Segoe UI Light" panose="020B0502040204020203" pitchFamily="34" charset="0"/>
                  <a:cs typeface="Segoe UI Light" panose="020B0502040204020203" pitchFamily="34" charset="0"/>
                </a:rPr>
                <a:t/>
              </a:r>
              <a:br>
                <a:rPr lang="en-US" sz="2799"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storage objects</a:t>
              </a:r>
              <a:endParaRPr lang="en-US" sz="8000" dirty="0">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6379" y="3692092"/>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latin typeface="Segoe UI Light" panose="020B0502040204020203" pitchFamily="34" charset="0"/>
                    <a:cs typeface="Segoe UI Light" panose="020B0502040204020203" pitchFamily="34" charset="0"/>
                  </a:rPr>
                  <a:t>&gt;300</a:t>
                </a: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latin typeface="Segoe UI Light"/>
                    <a:cs typeface="Segoe UI Light" panose="020B0502040204020203" pitchFamily="34" charset="0"/>
                  </a:rPr>
                  <a:t>MILLION</a:t>
                </a:r>
                <a:endParaRPr lang="en-US" sz="3599" b="1" dirty="0">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a:latin typeface="Segoe UI Light"/>
                </a:rPr>
                <a:t>AAD users</a:t>
              </a:r>
            </a:p>
          </p:txBody>
        </p:sp>
      </p:grpSp>
      <p:grpSp>
        <p:nvGrpSpPr>
          <p:cNvPr id="19" name="Group 18"/>
          <p:cNvGrpSpPr/>
          <p:nvPr/>
        </p:nvGrpSpPr>
        <p:grpSpPr>
          <a:xfrm>
            <a:off x="4158401" y="5310920"/>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a:latin typeface="Segoe UI Light" panose="020B0502040204020203" pitchFamily="34" charset="0"/>
                  <a:cs typeface="Segoe UI Light" panose="020B0502040204020203" pitchFamily="34" charset="0"/>
                </a:rPr>
                <a:t>&gt;13</a:t>
              </a: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latin typeface="Segoe UI Light"/>
                  <a:cs typeface="Segoe UI Light" panose="020B0502040204020203" pitchFamily="34" charset="0"/>
                </a:rPr>
                <a:t>BILLION</a:t>
              </a:r>
              <a:endParaRPr lang="en-US" sz="3599" b="1" dirty="0">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latin typeface="Segoe UI Light"/>
                </a:rPr>
                <a:t>authentication/</a:t>
              </a:r>
              <a:r>
                <a:rPr lang="en-US" sz="1999" dirty="0" err="1">
                  <a:latin typeface="Segoe UI Light"/>
                </a:rPr>
                <a:t>wk</a:t>
              </a:r>
              <a:endParaRPr lang="en-US" sz="1999" dirty="0">
                <a:latin typeface="Segoe UI Light"/>
              </a:endParaRPr>
            </a:p>
          </p:txBody>
        </p:sp>
      </p:grpSp>
      <p:grpSp>
        <p:nvGrpSpPr>
          <p:cNvPr id="59" name="Group 58"/>
          <p:cNvGrpSpPr/>
          <p:nvPr/>
        </p:nvGrpSpPr>
        <p:grpSpPr>
          <a:xfrm>
            <a:off x="-25518" y="5103640"/>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a:latin typeface="Segoe UI Light" panose="020B0502040204020203" pitchFamily="34" charset="0"/>
                  <a:cs typeface="Segoe UI Light" panose="020B0502040204020203" pitchFamily="34" charset="0"/>
                </a:rPr>
                <a:t>&gt;3</a:t>
              </a:r>
              <a:endParaRPr lang="en-US" sz="9408" dirty="0">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latin typeface="Segoe UI Light" panose="020B0502040204020203" pitchFamily="34" charset="0"/>
                  <a:cs typeface="Segoe UI Light" panose="020B0502040204020203" pitchFamily="34" charset="0"/>
                </a:rPr>
                <a:t>MILLION</a:t>
              </a:r>
              <a:r>
                <a:rPr lang="en-US" sz="2799" dirty="0">
                  <a:latin typeface="Segoe UI Light" panose="020B0502040204020203" pitchFamily="34" charset="0"/>
                  <a:cs typeface="Segoe UI Light" panose="020B0502040204020203" pitchFamily="34" charset="0"/>
                </a:rPr>
                <a:t/>
              </a:r>
              <a:br>
                <a:rPr lang="en-US" sz="2799" dirty="0">
                  <a:latin typeface="Segoe UI Light" panose="020B0502040204020203" pitchFamily="34" charset="0"/>
                  <a:cs typeface="Segoe UI Light" panose="020B0502040204020203" pitchFamily="34" charset="0"/>
                </a:rPr>
              </a:br>
              <a:r>
                <a:rPr lang="en-US" sz="1999" dirty="0">
                  <a:latin typeface="Segoe UI Light" panose="020B0502040204020203" pitchFamily="34" charset="0"/>
                  <a:cs typeface="Segoe UI Light" panose="020B0502040204020203" pitchFamily="34" charset="0"/>
                </a:rPr>
                <a:t>requests/sec</a:t>
              </a:r>
              <a:endParaRPr lang="en-US" sz="7198" dirty="0">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5286" y="3641229"/>
            <a:ext cx="3879282" cy="2931246"/>
            <a:chOff x="8562657" y="3733878"/>
            <a:chExt cx="3880291" cy="2932010"/>
          </a:xfrm>
        </p:grpSpPr>
        <p:grpSp>
          <p:nvGrpSpPr>
            <p:cNvPr id="38" name="Group 37"/>
            <p:cNvGrpSpPr/>
            <p:nvPr/>
          </p:nvGrpSpPr>
          <p:grpSpPr>
            <a:xfrm>
              <a:off x="8562657" y="3733878"/>
              <a:ext cx="3825568" cy="2337319"/>
              <a:chOff x="4770033" y="4172206"/>
              <a:chExt cx="3825568" cy="2337319"/>
            </a:xfrm>
          </p:grpSpPr>
          <p:sp>
            <p:nvSpPr>
              <p:cNvPr id="40" name="Rectangle 39"/>
              <p:cNvSpPr/>
              <p:nvPr/>
            </p:nvSpPr>
            <p:spPr>
              <a:xfrm>
                <a:off x="4770033" y="4172206"/>
                <a:ext cx="3825568" cy="2066488"/>
              </a:xfrm>
              <a:prstGeom prst="rect">
                <a:avLst/>
              </a:prstGeom>
            </p:spPr>
            <p:txBody>
              <a:bodyPr wrap="square" anchor="b">
                <a:spAutoFit/>
              </a:bodyPr>
              <a:lstStyle/>
              <a:p>
                <a:pPr defTabSz="914126">
                  <a:lnSpc>
                    <a:spcPct val="95000"/>
                  </a:lnSpc>
                  <a:buSzPct val="90000"/>
                </a:pPr>
                <a:r>
                  <a:rPr lang="en-US" sz="11300" spc="-500" dirty="0" smtClean="0">
                    <a:latin typeface="Segoe UI Light" panose="020B0502040204020203" pitchFamily="34" charset="0"/>
                    <a:cs typeface="Segoe UI Light" panose="020B0502040204020203" pitchFamily="34" charset="0"/>
                  </a:rPr>
                  <a:t>  &gt;</a:t>
                </a:r>
                <a:r>
                  <a:rPr lang="en-US" sz="13500" spc="-500" dirty="0">
                    <a:latin typeface="Segoe UI Light" panose="020B0502040204020203" pitchFamily="34" charset="0"/>
                    <a:cs typeface="Segoe UI Light" panose="020B0502040204020203" pitchFamily="34" charset="0"/>
                  </a:rPr>
                  <a:t>4</a:t>
                </a:r>
                <a:endParaRPr lang="en-US" sz="19900" spc="-500" dirty="0">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a:latin typeface="Segoe UI Light" panose="020B0502040204020203" pitchFamily="34" charset="0"/>
                    <a:cs typeface="Segoe UI Light" panose="020B0502040204020203" pitchFamily="34" charset="0"/>
                  </a:rPr>
                  <a:t>MILLION</a:t>
                </a: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latin typeface="Segoe UI Light"/>
                </a:rPr>
                <a:t>Developers registered with Visual Studio Online</a:t>
              </a:r>
            </a:p>
          </p:txBody>
        </p:sp>
      </p:grpSp>
    </p:spTree>
    <p:extLst>
      <p:ext uri="{BB962C8B-B14F-4D97-AF65-F5344CB8AC3E}">
        <p14:creationId xmlns:p14="http://schemas.microsoft.com/office/powerpoint/2010/main" val="405216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2453"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587" y="1"/>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5401" y="304800"/>
            <a:ext cx="3086999" cy="1107996"/>
          </a:xfrm>
          <a:prstGeom prst="rect">
            <a:avLst/>
          </a:prstGeom>
          <a:noFill/>
        </p:spPr>
        <p:txBody>
          <a:bodyPr wrap="none" rtlCol="0">
            <a:spAutoFit/>
          </a:bodyPr>
          <a:lstStyle/>
          <a:p>
            <a:r>
              <a:rPr lang="en-US" sz="6600" dirty="0">
                <a:latin typeface="+mj-lt"/>
              </a:rPr>
              <a:t>Partners</a:t>
            </a:r>
          </a:p>
        </p:txBody>
      </p:sp>
      <p:grpSp>
        <p:nvGrpSpPr>
          <p:cNvPr id="70" name="Group 69"/>
          <p:cNvGrpSpPr/>
          <p:nvPr/>
        </p:nvGrpSpPr>
        <p:grpSpPr>
          <a:xfrm>
            <a:off x="200377"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5" name="Picture 1"/>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468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Footer Placeholder 1"/>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val="188874998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TotalTime>
  <Words>1916</Words>
  <Application>Microsoft Office PowerPoint</Application>
  <PresentationFormat>Widescreen</PresentationFormat>
  <Paragraphs>255</Paragraphs>
  <Slides>34</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宋体</vt:lpstr>
      <vt:lpstr>Arial</vt:lpstr>
      <vt:lpstr>Calibri</vt:lpstr>
      <vt:lpstr>Calibri Light</vt:lpstr>
      <vt:lpstr>Kozuka Gothic Pro R</vt:lpstr>
      <vt:lpstr>Segoe UI</vt:lpstr>
      <vt:lpstr>Segoe UI Light</vt:lpstr>
      <vt:lpstr>Office Theme</vt:lpstr>
      <vt:lpstr>PowerPoint Presentation</vt:lpstr>
      <vt:lpstr>Agenda:</vt:lpstr>
      <vt:lpstr>PowerPoint Presentation</vt:lpstr>
      <vt:lpstr>PowerPoint Presentation</vt:lpstr>
      <vt:lpstr>PowerPoint Presentation</vt:lpstr>
      <vt:lpstr>Demo – How the Azure Portal Looks likes</vt:lpstr>
      <vt:lpstr>PowerPoint Presentation</vt:lpstr>
      <vt:lpstr>PowerPoint Presentation</vt:lpstr>
      <vt:lpstr>PowerPoint Presentation</vt:lpstr>
      <vt:lpstr>Azure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Computing</vt:lpstr>
      <vt:lpstr>PowerPoint Presentation</vt:lpstr>
      <vt:lpstr>PowerPoint Presentation</vt:lpstr>
      <vt:lpstr>Enterprise Scenarios</vt:lpstr>
      <vt:lpstr>Hybrid Cloud</vt:lpstr>
      <vt:lpstr>The problem with identity </vt:lpstr>
      <vt:lpstr>Identity</vt:lpstr>
      <vt:lpstr>Security and Compliance</vt:lpstr>
      <vt:lpstr>Application Development</vt:lpstr>
      <vt:lpstr>OSS in Azure</vt:lpstr>
      <vt:lpstr>Microsoft Azure Open Source Support</vt:lpstr>
      <vt:lpstr>Microsoft Loves Linux?</vt:lpstr>
      <vt:lpstr>SQL Server on Linux</vt:lpstr>
      <vt:lpstr>Microsoft Azure Open Source Support</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70-533: Implementing Microsoft Azure Infrastructure Solutions</dc:title>
  <dc:creator>Amrit Kaur</dc:creator>
  <cp:lastModifiedBy>Abdul Rasheed Feroz Khan.J</cp:lastModifiedBy>
  <cp:revision>24</cp:revision>
  <dcterms:created xsi:type="dcterms:W3CDTF">2017-03-19T12:07:33Z</dcterms:created>
  <dcterms:modified xsi:type="dcterms:W3CDTF">2017-08-21T00:57:08Z</dcterms:modified>
</cp:coreProperties>
</file>